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64" r:id="rId5"/>
    <p:sldId id="259" r:id="rId6"/>
    <p:sldId id="258" r:id="rId7"/>
    <p:sldId id="266" r:id="rId8"/>
    <p:sldId id="261" r:id="rId9"/>
    <p:sldId id="268" r:id="rId10"/>
    <p:sldId id="269" r:id="rId11"/>
    <p:sldId id="265" r:id="rId12"/>
  </p:sldIdLst>
  <p:sldSz cx="10080625" cy="7559675"/>
  <p:notesSz cx="7559675" cy="106918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105" d="100"/>
          <a:sy n="105" d="100"/>
        </p:scale>
        <p:origin x="-1458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t-BR" noProof="0"/>
          </a:p>
        </p:txBody>
      </p:sp>
      <p:sp>
        <p:nvSpPr>
          <p:cNvPr id="4" name="Rectangl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  <a:tab pos="1447796" algn="l"/>
                <a:tab pos="2171699" algn="l"/>
                <a:tab pos="2895603" algn="l"/>
              </a:tabLst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  <a:tab pos="1447796" algn="l"/>
                <a:tab pos="2171699" algn="l"/>
                <a:tab pos="2895603" algn="l"/>
              </a:tabLst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  <a:tab pos="1447796" algn="l"/>
                <a:tab pos="2171699" algn="l"/>
                <a:tab pos="2895603" algn="l"/>
              </a:tabLst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  <a:tab pos="1447796" algn="l"/>
                <a:tab pos="2171699" algn="l"/>
                <a:tab pos="2895603" algn="l"/>
              </a:tabLst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B24BFBDF-CB4E-4805-B7BA-1D74B0E8E480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ts val="400"/>
      </a:spcBef>
      <a:spcAft>
        <a:spcPct val="0"/>
      </a:spcAft>
      <a:defRPr lang="pt-BR" sz="1200" kern="1200">
        <a:solidFill>
          <a:srgbClr val="000000"/>
        </a:solidFill>
        <a:latin typeface="Times New Roman" pitchFamily="16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723903" algn="l"/>
                <a:tab pos="1447796" algn="l"/>
                <a:tab pos="2171699" algn="l"/>
                <a:tab pos="28956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687B68-5BEA-433D-AE18-DDB0546D7065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defTabSz="449263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723903" algn="l"/>
                  <a:tab pos="1447796" algn="l"/>
                  <a:tab pos="2171699" algn="l"/>
                  <a:tab pos="2895603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pt-BR" sz="1400" kern="0">
              <a:solidFill>
                <a:srgbClr val="000000"/>
              </a:solidFill>
              <a:latin typeface="Times New Roman" pitchFamily="16"/>
              <a:ea typeface="DejaVu Sans"/>
              <a:cs typeface="DejaVu Sans"/>
            </a:endParaRPr>
          </a:p>
        </p:txBody>
      </p:sp>
      <p:sp>
        <p:nvSpPr>
          <p:cNvPr id="1536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15364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1712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2ED541E5-AB40-4E57-8E12-9482146DA207}" type="slidenum">
              <a:rPr lang="pt-BR" sz="1400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defRPr lang="pt-BR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C1B22-B099-4EF8-B591-2D1F9BE9DE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5510-D8C9-4E48-9854-17CC0234D1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7305671" y="301623"/>
            <a:ext cx="2266953" cy="5849938"/>
          </a:xfrm>
        </p:spPr>
        <p:txBody>
          <a:bodyPr vert="eaVert"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0038" cy="5849938"/>
          </a:xfrm>
        </p:spPr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25C4-5599-489F-8C6F-7BA878122F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3240" y="336554"/>
            <a:ext cx="9069384" cy="1260472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10"/>
          </p:nvPr>
        </p:nvSpPr>
        <p:spPr>
          <a:xfrm>
            <a:off x="50323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11"/>
          </p:nvPr>
        </p:nvSpPr>
        <p:spPr>
          <a:xfrm>
            <a:off x="3448050" y="66706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2"/>
          </p:nvPr>
        </p:nvSpPr>
        <p:spPr>
          <a:xfrm>
            <a:off x="722788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5654-D4A7-4536-918F-1340488541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33660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defRPr lang="pt-BR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034C-C5BD-4428-8E64-693B058203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5FB04-E4A9-432A-8B41-AECC27085E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pt-BR" sz="4000" b="1" cap="all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defRPr lang="pt-BR" sz="20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3D45-F4B8-47DC-82C4-5851A04B17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7700" cy="4383084"/>
          </a:xfrm>
        </p:spPr>
        <p:txBody>
          <a:bodyPr/>
          <a:lstStyle>
            <a:lvl1pPr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5113333" y="1768477"/>
            <a:ext cx="4459291" cy="4383084"/>
          </a:xfrm>
        </p:spPr>
        <p:txBody>
          <a:bodyPr/>
          <a:lstStyle>
            <a:lvl1pPr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B808C-788C-4428-8100-78EF6630AC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9BE3-8790-4CBD-A38D-4F2EC80AAC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5F8F5-7975-4462-B306-301988A462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107B-5115-4D5E-BAAB-6BB0FC3EF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C6EB-EE4F-4004-A4F6-6FDFB7ED15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3C97-3C6E-4FA0-AC6A-0ADE1F77BE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defRPr lang="pt-BR"/>
            </a:lvl1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EA863-0AFD-4975-B3FC-CA6A26B986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72F5-2B1F-487F-9936-9BC22E8971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7305671" y="336554"/>
            <a:ext cx="2266953" cy="5815017"/>
          </a:xfrm>
        </p:spPr>
        <p:txBody>
          <a:bodyPr vert="eaVert"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36554"/>
            <a:ext cx="6650038" cy="5815017"/>
          </a:xfrm>
        </p:spPr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4CD4-2324-4D2A-893F-85626DCF3F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1872-E987-4004-BE6E-818A5D13D2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pt-BR" sz="4000" b="1" cap="all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defRPr lang="pt-BR" sz="20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A8665-DCC2-43CC-81E4-F767DD3524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7682" cy="4383084"/>
          </a:xfrm>
        </p:spPr>
        <p:txBody>
          <a:bodyPr/>
          <a:lstStyle>
            <a:lvl1pPr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5013326" y="1768477"/>
            <a:ext cx="4357692" cy="4383084"/>
          </a:xfrm>
        </p:spPr>
        <p:txBody>
          <a:bodyPr/>
          <a:lstStyle>
            <a:lvl1pPr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DC96-A988-4A17-8EBC-9F32954EDC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AE85-C7BF-4CF8-83E1-9B9ACD69E2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2B17-4618-492B-B7D2-7C02A5B7FA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1DA3F-6936-47C1-A8F9-C23BFE6C1F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0057-0325-41BA-9F0E-4E9C36D366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defRPr lang="pt-BR"/>
            </a:lvl1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9996-20FA-408F-8E2A-05FA9230F5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1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2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defRPr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defRPr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defRPr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81E19189-BA4B-4697-8000-793CD2B7B0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73" r:id="rId12"/>
    <p:sldLayoutId id="2147483774" r:id="rId13"/>
  </p:sldLayoutIdLst>
  <p:transition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lang="en-GB" sz="4400">
          <a:solidFill>
            <a:srgbClr val="000000"/>
          </a:solidFill>
          <a:latin typeface="Arial"/>
          <a:ea typeface="WenQuanYi Micro Hei"/>
          <a:cs typeface="WenQuanYi Micro Hei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ea typeface="WenQuanYi Micro Hei"/>
          <a:cs typeface="WenQuanYi Micro Hei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ea typeface="WenQuanYi Micro Hei"/>
          <a:cs typeface="WenQuanYi Micro Hei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ea typeface="WenQuanYi Micro Hei"/>
          <a:cs typeface="WenQuanYi Micro Hei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ea typeface="WenQuanYi Micro Hei"/>
          <a:cs typeface="WenQuanYi Micro Hei"/>
        </a:defRPr>
      </a:lvl5pPr>
      <a:lvl6pPr marL="4572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ea typeface="WenQuanYi Micro Hei"/>
          <a:cs typeface="WenQuanYi Micro Hei"/>
        </a:defRPr>
      </a:lvl6pPr>
      <a:lvl7pPr marL="9144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ea typeface="WenQuanYi Micro Hei"/>
          <a:cs typeface="WenQuanYi Micro Hei"/>
        </a:defRPr>
      </a:lvl7pPr>
      <a:lvl8pPr marL="13716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ea typeface="WenQuanYi Micro Hei"/>
          <a:cs typeface="WenQuanYi Micro Hei"/>
        </a:defRPr>
      </a:lvl8pPr>
      <a:lvl9pPr marL="18288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ea typeface="WenQuanYi Micro Hei"/>
          <a:cs typeface="WenQuanYi Micro Hei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defRPr lang="en-GB" sz="3200">
          <a:solidFill>
            <a:srgbClr val="000000"/>
          </a:solidFill>
          <a:latin typeface="Arial"/>
          <a:ea typeface="WenQuanYi Micro Hei"/>
          <a:cs typeface="WenQuanYi Micro Hei"/>
        </a:defRPr>
      </a:lvl1pPr>
      <a:lvl2pPr marL="742950" lvl="1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defRPr lang="en-GB" sz="2800">
          <a:solidFill>
            <a:srgbClr val="000000"/>
          </a:solidFill>
          <a:latin typeface="Arial"/>
          <a:ea typeface="WenQuanYi Micro Hei"/>
          <a:cs typeface="WenQuanYi Micro Hei"/>
        </a:defRPr>
      </a:lvl2pPr>
      <a:lvl3pPr marL="1143000" lvl="2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defRPr lang="en-GB" sz="2400">
          <a:solidFill>
            <a:srgbClr val="000000"/>
          </a:solidFill>
          <a:latin typeface="Arial"/>
          <a:ea typeface="WenQuanYi Micro Hei"/>
          <a:cs typeface="WenQuanYi Micro Hei"/>
        </a:defRPr>
      </a:lvl3pPr>
      <a:lvl4pPr marL="1600200" lvl="3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defRPr lang="en-GB" sz="2000">
          <a:solidFill>
            <a:srgbClr val="000000"/>
          </a:solidFill>
          <a:latin typeface="Arial"/>
          <a:ea typeface="WenQuanYi Micro Hei"/>
          <a:cs typeface="WenQuanYi Micro Hei"/>
        </a:defRPr>
      </a:lvl4pPr>
      <a:lvl5pPr marL="2057400" lvl="4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defRPr lang="en-GB" sz="2000">
          <a:solidFill>
            <a:srgbClr val="000000"/>
          </a:solidFill>
          <a:latin typeface="Arial"/>
          <a:ea typeface="WenQuanYi Micro Hei"/>
          <a:cs typeface="WenQuanYi Micro Hei"/>
        </a:defRPr>
      </a:lvl5pPr>
      <a:lvl6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Arial"/>
          <a:ea typeface="WenQuanYi Micro Hei"/>
          <a:cs typeface="WenQuanYi Micro Hei"/>
        </a:defRPr>
      </a:lvl6pPr>
      <a:lvl7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Arial"/>
          <a:ea typeface="WenQuanYi Micro Hei"/>
          <a:cs typeface="WenQuanYi Micro Hei"/>
        </a:defRPr>
      </a:lvl7pPr>
      <a:lvl8pPr marL="3429000" indent="-228600" algn="l" defTabSz="449263" rtl="0" eaLnBrk="0" fontAlgn="base">
        <a:lnSpc>
          <a:spcPct val="93000"/>
        </a:lnSpc>
        <a:spcBef>
          <a:spcPct val="0"/>
        </a:spcBef>
        <a:spcAft>
          <a:spcPts val="288"/>
        </a:spcAft>
        <a:defRPr lang="en-GB" sz="2000">
          <a:solidFill>
            <a:srgbClr val="000000"/>
          </a:solidFill>
          <a:latin typeface="Arial"/>
          <a:ea typeface="WenQuanYi Micro Hei"/>
          <a:cs typeface="WenQuanYi Micro Hei"/>
        </a:defRPr>
      </a:lvl8pPr>
      <a:lvl9pPr marL="3886200" indent="-228600" algn="l" defTabSz="449263" rtl="0" eaLnBrk="0" fontAlgn="base">
        <a:lnSpc>
          <a:spcPct val="93000"/>
        </a:lnSpc>
        <a:spcBef>
          <a:spcPct val="0"/>
        </a:spcBef>
        <a:spcAft>
          <a:spcPts val="288"/>
        </a:spcAft>
        <a:defRPr lang="en-GB" sz="2000">
          <a:solidFill>
            <a:srgbClr val="000000"/>
          </a:solidFill>
          <a:latin typeface="Arial"/>
          <a:ea typeface="WenQuanYi Micro Hei"/>
          <a:cs typeface="WenQuanYi Micro Hei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 txBox="1">
            <a:spLocks noGrp="1"/>
          </p:cNvSpPr>
          <p:nvPr>
            <p:ph type="title"/>
          </p:nvPr>
        </p:nvSpPr>
        <p:spPr bwMode="auto">
          <a:xfrm>
            <a:off x="503238" y="336550"/>
            <a:ext cx="9069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3075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2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2"/>
          </p:nvPr>
        </p:nvSpPr>
        <p:spPr>
          <a:xfrm>
            <a:off x="503238" y="66706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defRPr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3"/>
          </p:nvPr>
        </p:nvSpPr>
        <p:spPr>
          <a:xfrm>
            <a:off x="3448050" y="6670675"/>
            <a:ext cx="3194050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defRPr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6706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defRPr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1175B252-0761-4729-9C40-85787C9802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ransition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lang="en-GB" sz="4400">
          <a:solidFill>
            <a:srgbClr val="000080"/>
          </a:solidFill>
          <a:latin typeface="Times New Roman"/>
          <a:ea typeface="Arial Unicode MS" pitchFamily="34" charset="-128"/>
          <a:cs typeface="Arial Unicode M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defRPr lang="en-GB" sz="3200">
          <a:solidFill>
            <a:srgbClr val="000000"/>
          </a:solidFill>
          <a:latin typeface="Times New Roman"/>
          <a:ea typeface="Arial Unicode MS" pitchFamily="34" charset="-128"/>
          <a:cs typeface="Arial Unicode MS"/>
        </a:defRPr>
      </a:lvl1pPr>
      <a:lvl2pPr marL="742950" lvl="1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defRPr lang="en-GB" sz="2800">
          <a:solidFill>
            <a:srgbClr val="000000"/>
          </a:solidFill>
          <a:latin typeface="Times New Roman"/>
          <a:ea typeface="Arial Unicode MS" pitchFamily="34" charset="-128"/>
          <a:cs typeface="Arial Unicode MS"/>
        </a:defRPr>
      </a:lvl2pPr>
      <a:lvl3pPr marL="1143000" lvl="2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defRPr lang="en-GB" sz="2400">
          <a:solidFill>
            <a:srgbClr val="000000"/>
          </a:solidFill>
          <a:latin typeface="Times New Roman"/>
          <a:ea typeface="Arial Unicode MS" pitchFamily="34" charset="-128"/>
          <a:cs typeface="Arial Unicode MS"/>
        </a:defRPr>
      </a:lvl3pPr>
      <a:lvl4pPr marL="1600200" lvl="3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defRPr lang="en-GB" sz="2000">
          <a:solidFill>
            <a:srgbClr val="000000"/>
          </a:solidFill>
          <a:latin typeface="Times New Roman"/>
          <a:ea typeface="Arial Unicode MS" pitchFamily="34" charset="-128"/>
          <a:cs typeface="Arial Unicode MS"/>
        </a:defRPr>
      </a:lvl4pPr>
      <a:lvl5pPr marL="2057400" lvl="4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defRPr lang="en-GB" sz="2000">
          <a:solidFill>
            <a:srgbClr val="000000"/>
          </a:solidFill>
          <a:latin typeface="Times New Roman"/>
          <a:ea typeface="Arial Unicode MS" pitchFamily="34" charset="-128"/>
          <a:cs typeface="Arial Unicode MS"/>
        </a:defRPr>
      </a:lvl5pPr>
      <a:lvl6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Times New Roman"/>
          <a:cs typeface="Arial Unicode MS"/>
        </a:defRPr>
      </a:lvl6pPr>
      <a:lvl7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Times New Roman"/>
          <a:cs typeface="Arial Unicode MS"/>
        </a:defRPr>
      </a:lvl7pPr>
      <a:lvl8pPr marL="3429000" indent="-228600" algn="l" defTabSz="449263" rtl="0" eaLnBrk="0" fontAlgn="base">
        <a:lnSpc>
          <a:spcPct val="93000"/>
        </a:lnSpc>
        <a:spcBef>
          <a:spcPct val="0"/>
        </a:spcBef>
        <a:spcAft>
          <a:spcPts val="288"/>
        </a:spcAft>
        <a:defRPr lang="en-GB" sz="2000">
          <a:solidFill>
            <a:srgbClr val="000000"/>
          </a:solidFill>
          <a:latin typeface="Times New Roman"/>
          <a:ea typeface="Arial Unicode MS" pitchFamily="34" charset="-128"/>
          <a:cs typeface="Arial Unicode MS"/>
        </a:defRPr>
      </a:lvl8pPr>
      <a:lvl9pPr marL="3886200" indent="-228600" algn="l" defTabSz="449263" rtl="0" eaLnBrk="0" fontAlgn="base">
        <a:lnSpc>
          <a:spcPct val="93000"/>
        </a:lnSpc>
        <a:spcBef>
          <a:spcPct val="0"/>
        </a:spcBef>
        <a:spcAft>
          <a:spcPts val="288"/>
        </a:spcAft>
        <a:defRPr lang="en-GB" sz="2000">
          <a:solidFill>
            <a:srgbClr val="000000"/>
          </a:solidFill>
          <a:latin typeface="Times New Roman"/>
          <a:ea typeface="Arial Unicode MS" pitchFamily="34" charset="-128"/>
          <a:cs typeface="Arial Unicode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f.uff.br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f.uff.b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eannie@if.uff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gsadovski@if.uff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4" cstate="print">
            <a:lum contrast="6000"/>
          </a:blip>
          <a:srcRect b="7542"/>
          <a:stretch>
            <a:fillRect/>
          </a:stretch>
        </p:blipFill>
        <p:spPr bwMode="auto">
          <a:xfrm>
            <a:off x="360363" y="395288"/>
            <a:ext cx="9432925" cy="69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Diagrama 4"/>
          <p:cNvGrpSpPr>
            <a:grpSpLocks/>
          </p:cNvGrpSpPr>
          <p:nvPr/>
        </p:nvGrpSpPr>
        <p:grpSpPr bwMode="auto">
          <a:xfrm>
            <a:off x="2184400" y="2411413"/>
            <a:ext cx="5949950" cy="3103562"/>
            <a:chOff x="2184163" y="2411684"/>
            <a:chExt cx="5949708" cy="3103125"/>
          </a:xfrm>
        </p:grpSpPr>
        <p:sp>
          <p:nvSpPr>
            <p:cNvPr id="5126" name="Forma livre 3"/>
            <p:cNvSpPr>
              <a:spLocks noChangeArrowheads="1"/>
            </p:cNvSpPr>
            <p:nvPr/>
          </p:nvSpPr>
          <p:spPr bwMode="auto">
            <a:xfrm>
              <a:off x="2184163" y="2411684"/>
              <a:ext cx="5946928" cy="717703"/>
            </a:xfrm>
            <a:custGeom>
              <a:avLst/>
              <a:gdLst>
                <a:gd name="T0" fmla="*/ 2973470 w 5946927"/>
                <a:gd name="T1" fmla="*/ 0 h 717702"/>
                <a:gd name="T2" fmla="*/ 5946940 w 5946927"/>
                <a:gd name="T3" fmla="*/ 358855 h 717702"/>
                <a:gd name="T4" fmla="*/ 2973470 w 5946927"/>
                <a:gd name="T5" fmla="*/ 717706 h 717702"/>
                <a:gd name="T6" fmla="*/ 0 w 5946927"/>
                <a:gd name="T7" fmla="*/ 358855 h 717702"/>
                <a:gd name="T8" fmla="*/ 0 w 5946927"/>
                <a:gd name="T9" fmla="*/ 71770 h 717702"/>
                <a:gd name="T10" fmla="*/ 21021 w 5946927"/>
                <a:gd name="T11" fmla="*/ 21021 h 717702"/>
                <a:gd name="T12" fmla="*/ 71770 w 5946927"/>
                <a:gd name="T13" fmla="*/ 0 h 717702"/>
                <a:gd name="T14" fmla="*/ 5875172 w 5946927"/>
                <a:gd name="T15" fmla="*/ 0 h 717702"/>
                <a:gd name="T16" fmla="*/ 5925920 w 5946927"/>
                <a:gd name="T17" fmla="*/ 21021 h 717702"/>
                <a:gd name="T18" fmla="*/ 5946940 w 5946927"/>
                <a:gd name="T19" fmla="*/ 71770 h 717702"/>
                <a:gd name="T20" fmla="*/ 5946940 w 5946927"/>
                <a:gd name="T21" fmla="*/ 645936 h 717702"/>
                <a:gd name="T22" fmla="*/ 5925920 w 5946927"/>
                <a:gd name="T23" fmla="*/ 696685 h 717702"/>
                <a:gd name="T24" fmla="*/ 5875172 w 5946927"/>
                <a:gd name="T25" fmla="*/ 717706 h 717702"/>
                <a:gd name="T26" fmla="*/ 71770 w 5946927"/>
                <a:gd name="T27" fmla="*/ 717706 h 717702"/>
                <a:gd name="T28" fmla="*/ 21021 w 5946927"/>
                <a:gd name="T29" fmla="*/ 696685 h 717702"/>
                <a:gd name="T30" fmla="*/ 0 w 5946927"/>
                <a:gd name="T31" fmla="*/ 645936 h 717702"/>
                <a:gd name="T32" fmla="*/ 0 w 5946927"/>
                <a:gd name="T33" fmla="*/ 71770 h 717702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46927"/>
                <a:gd name="T52" fmla="*/ 0 h 717702"/>
                <a:gd name="T53" fmla="*/ 5946927 w 5946927"/>
                <a:gd name="T54" fmla="*/ 717702 h 7177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46927" h="717702">
                  <a:moveTo>
                    <a:pt x="0" y="71770"/>
                  </a:moveTo>
                  <a:cubicBezTo>
                    <a:pt x="0" y="52735"/>
                    <a:pt x="7562" y="34480"/>
                    <a:pt x="21021" y="21021"/>
                  </a:cubicBezTo>
                  <a:cubicBezTo>
                    <a:pt x="34481" y="7562"/>
                    <a:pt x="52736" y="0"/>
                    <a:pt x="71770" y="0"/>
                  </a:cubicBezTo>
                  <a:lnTo>
                    <a:pt x="5875158" y="0"/>
                  </a:lnTo>
                  <a:cubicBezTo>
                    <a:pt x="5894194" y="0"/>
                    <a:pt x="5912446" y="7562"/>
                    <a:pt x="5925906" y="21021"/>
                  </a:cubicBezTo>
                  <a:cubicBezTo>
                    <a:pt x="5939366" y="34481"/>
                    <a:pt x="5946926" y="52736"/>
                    <a:pt x="5946926" y="71770"/>
                  </a:cubicBezTo>
                  <a:lnTo>
                    <a:pt x="5946926" y="645932"/>
                  </a:lnTo>
                  <a:cubicBezTo>
                    <a:pt x="5946926" y="664967"/>
                    <a:pt x="5939366" y="683222"/>
                    <a:pt x="5925906" y="696681"/>
                  </a:cubicBezTo>
                  <a:cubicBezTo>
                    <a:pt x="5912446" y="710140"/>
                    <a:pt x="5894194" y="717702"/>
                    <a:pt x="5875158" y="717702"/>
                  </a:cubicBezTo>
                  <a:lnTo>
                    <a:pt x="71770" y="717702"/>
                  </a:lnTo>
                  <a:cubicBezTo>
                    <a:pt x="52735" y="717702"/>
                    <a:pt x="34480" y="710141"/>
                    <a:pt x="21021" y="696681"/>
                  </a:cubicBezTo>
                  <a:cubicBezTo>
                    <a:pt x="7562" y="683221"/>
                    <a:pt x="0" y="664967"/>
                    <a:pt x="0" y="645932"/>
                  </a:cubicBezTo>
                  <a:lnTo>
                    <a:pt x="0" y="71770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round/>
              <a:headEnd/>
              <a:tailEnd/>
            </a:ln>
          </p:spPr>
          <p:txBody>
            <a:bodyPr lIns="142939" tIns="142939" rIns="142939" bIns="142939" anchor="ctr" anchorCtr="1"/>
            <a:lstStyle/>
            <a:p>
              <a:pPr algn="ctr" defTabSz="1422400">
                <a:lnSpc>
                  <a:spcPct val="90000"/>
                </a:lnSpc>
                <a:spcAft>
                  <a:spcPts val="1300"/>
                </a:spcAft>
              </a:pPr>
              <a:r>
                <a:rPr lang="en-US" sz="3200">
                  <a:solidFill>
                    <a:srgbClr val="3333CC"/>
                  </a:solidFill>
                  <a:ea typeface="WenQuanYi Micro Hei"/>
                  <a:cs typeface="WenQuanYi Micro Hei"/>
                </a:rPr>
                <a:t>Instituto de Física                             </a:t>
              </a:r>
            </a:p>
          </p:txBody>
        </p:sp>
        <p:sp>
          <p:nvSpPr>
            <p:cNvPr id="5127" name="Forma livre 4"/>
            <p:cNvSpPr>
              <a:spLocks noChangeArrowheads="1"/>
            </p:cNvSpPr>
            <p:nvPr/>
          </p:nvSpPr>
          <p:spPr bwMode="auto">
            <a:xfrm>
              <a:off x="2186943" y="3207568"/>
              <a:ext cx="5946928" cy="717703"/>
            </a:xfrm>
            <a:custGeom>
              <a:avLst/>
              <a:gdLst>
                <a:gd name="T0" fmla="*/ 2973470 w 5946927"/>
                <a:gd name="T1" fmla="*/ 0 h 717702"/>
                <a:gd name="T2" fmla="*/ 5946940 w 5946927"/>
                <a:gd name="T3" fmla="*/ 358855 h 717702"/>
                <a:gd name="T4" fmla="*/ 2973470 w 5946927"/>
                <a:gd name="T5" fmla="*/ 717706 h 717702"/>
                <a:gd name="T6" fmla="*/ 0 w 5946927"/>
                <a:gd name="T7" fmla="*/ 358855 h 717702"/>
                <a:gd name="T8" fmla="*/ 0 w 5946927"/>
                <a:gd name="T9" fmla="*/ 71770 h 717702"/>
                <a:gd name="T10" fmla="*/ 21021 w 5946927"/>
                <a:gd name="T11" fmla="*/ 21021 h 717702"/>
                <a:gd name="T12" fmla="*/ 71770 w 5946927"/>
                <a:gd name="T13" fmla="*/ 0 h 717702"/>
                <a:gd name="T14" fmla="*/ 5875172 w 5946927"/>
                <a:gd name="T15" fmla="*/ 0 h 717702"/>
                <a:gd name="T16" fmla="*/ 5925920 w 5946927"/>
                <a:gd name="T17" fmla="*/ 21021 h 717702"/>
                <a:gd name="T18" fmla="*/ 5946940 w 5946927"/>
                <a:gd name="T19" fmla="*/ 71770 h 717702"/>
                <a:gd name="T20" fmla="*/ 5946940 w 5946927"/>
                <a:gd name="T21" fmla="*/ 645936 h 717702"/>
                <a:gd name="T22" fmla="*/ 5925920 w 5946927"/>
                <a:gd name="T23" fmla="*/ 696685 h 717702"/>
                <a:gd name="T24" fmla="*/ 5875172 w 5946927"/>
                <a:gd name="T25" fmla="*/ 717706 h 717702"/>
                <a:gd name="T26" fmla="*/ 71770 w 5946927"/>
                <a:gd name="T27" fmla="*/ 717706 h 717702"/>
                <a:gd name="T28" fmla="*/ 21021 w 5946927"/>
                <a:gd name="T29" fmla="*/ 696685 h 717702"/>
                <a:gd name="T30" fmla="*/ 0 w 5946927"/>
                <a:gd name="T31" fmla="*/ 645936 h 717702"/>
                <a:gd name="T32" fmla="*/ 0 w 5946927"/>
                <a:gd name="T33" fmla="*/ 71770 h 717702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46927"/>
                <a:gd name="T52" fmla="*/ 0 h 717702"/>
                <a:gd name="T53" fmla="*/ 5946927 w 5946927"/>
                <a:gd name="T54" fmla="*/ 717702 h 7177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46927" h="717702">
                  <a:moveTo>
                    <a:pt x="0" y="71770"/>
                  </a:moveTo>
                  <a:cubicBezTo>
                    <a:pt x="0" y="52735"/>
                    <a:pt x="7562" y="34480"/>
                    <a:pt x="21021" y="21021"/>
                  </a:cubicBezTo>
                  <a:cubicBezTo>
                    <a:pt x="34481" y="7562"/>
                    <a:pt x="52736" y="0"/>
                    <a:pt x="71770" y="0"/>
                  </a:cubicBezTo>
                  <a:lnTo>
                    <a:pt x="5875158" y="0"/>
                  </a:lnTo>
                  <a:cubicBezTo>
                    <a:pt x="5894194" y="0"/>
                    <a:pt x="5912446" y="7562"/>
                    <a:pt x="5925906" y="21021"/>
                  </a:cubicBezTo>
                  <a:cubicBezTo>
                    <a:pt x="5939366" y="34481"/>
                    <a:pt x="5946926" y="52736"/>
                    <a:pt x="5946926" y="71770"/>
                  </a:cubicBezTo>
                  <a:lnTo>
                    <a:pt x="5946926" y="645932"/>
                  </a:lnTo>
                  <a:cubicBezTo>
                    <a:pt x="5946926" y="664967"/>
                    <a:pt x="5939366" y="683222"/>
                    <a:pt x="5925906" y="696681"/>
                  </a:cubicBezTo>
                  <a:cubicBezTo>
                    <a:pt x="5912446" y="710140"/>
                    <a:pt x="5894194" y="717702"/>
                    <a:pt x="5875158" y="717702"/>
                  </a:cubicBezTo>
                  <a:lnTo>
                    <a:pt x="71770" y="717702"/>
                  </a:lnTo>
                  <a:cubicBezTo>
                    <a:pt x="52735" y="717702"/>
                    <a:pt x="34480" y="710141"/>
                    <a:pt x="21021" y="696681"/>
                  </a:cubicBezTo>
                  <a:cubicBezTo>
                    <a:pt x="7562" y="683221"/>
                    <a:pt x="0" y="664967"/>
                    <a:pt x="0" y="645932"/>
                  </a:cubicBezTo>
                  <a:lnTo>
                    <a:pt x="0" y="71770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round/>
              <a:headEnd/>
              <a:tailEnd/>
            </a:ln>
          </p:spPr>
          <p:txBody>
            <a:bodyPr lIns="142939" tIns="142939" rIns="142939" bIns="142939" anchor="ctr" anchorCtr="1"/>
            <a:lstStyle/>
            <a:p>
              <a:pPr algn="ctr" defTabSz="1422400">
                <a:lnSpc>
                  <a:spcPct val="90000"/>
                </a:lnSpc>
                <a:spcAft>
                  <a:spcPts val="1300"/>
                </a:spcAft>
              </a:pPr>
              <a:r>
                <a:rPr lang="en-US" sz="3200">
                  <a:solidFill>
                    <a:srgbClr val="3333CC"/>
                  </a:solidFill>
                  <a:ea typeface="WenQuanYi Micro Hei"/>
                  <a:cs typeface="WenQuanYi Micro Hei"/>
                </a:rPr>
                <a:t>Departamento de Física</a:t>
              </a:r>
            </a:p>
          </p:txBody>
        </p:sp>
        <p:sp>
          <p:nvSpPr>
            <p:cNvPr id="5128" name="Forma livre 5"/>
            <p:cNvSpPr>
              <a:spLocks noChangeArrowheads="1"/>
            </p:cNvSpPr>
            <p:nvPr/>
          </p:nvSpPr>
          <p:spPr bwMode="auto">
            <a:xfrm>
              <a:off x="2186943" y="4002337"/>
              <a:ext cx="2942886" cy="717703"/>
            </a:xfrm>
            <a:custGeom>
              <a:avLst/>
              <a:gdLst>
                <a:gd name="T0" fmla="*/ 1471446 w 2942884"/>
                <a:gd name="T1" fmla="*/ 0 h 717702"/>
                <a:gd name="T2" fmla="*/ 2942892 w 2942884"/>
                <a:gd name="T3" fmla="*/ 358855 h 717702"/>
                <a:gd name="T4" fmla="*/ 1471446 w 2942884"/>
                <a:gd name="T5" fmla="*/ 717706 h 717702"/>
                <a:gd name="T6" fmla="*/ 0 w 2942884"/>
                <a:gd name="T7" fmla="*/ 358855 h 717702"/>
                <a:gd name="T8" fmla="*/ 0 w 2942884"/>
                <a:gd name="T9" fmla="*/ 71770 h 717702"/>
                <a:gd name="T10" fmla="*/ 21021 w 2942884"/>
                <a:gd name="T11" fmla="*/ 21021 h 717702"/>
                <a:gd name="T12" fmla="*/ 71770 w 2942884"/>
                <a:gd name="T13" fmla="*/ 0 h 717702"/>
                <a:gd name="T14" fmla="*/ 2871122 w 2942884"/>
                <a:gd name="T15" fmla="*/ 0 h 717702"/>
                <a:gd name="T16" fmla="*/ 2921870 w 2942884"/>
                <a:gd name="T17" fmla="*/ 21021 h 717702"/>
                <a:gd name="T18" fmla="*/ 2942892 w 2942884"/>
                <a:gd name="T19" fmla="*/ 71770 h 717702"/>
                <a:gd name="T20" fmla="*/ 2942892 w 2942884"/>
                <a:gd name="T21" fmla="*/ 645936 h 717702"/>
                <a:gd name="T22" fmla="*/ 2921870 w 2942884"/>
                <a:gd name="T23" fmla="*/ 696685 h 717702"/>
                <a:gd name="T24" fmla="*/ 2871122 w 2942884"/>
                <a:gd name="T25" fmla="*/ 717706 h 717702"/>
                <a:gd name="T26" fmla="*/ 71770 w 2942884"/>
                <a:gd name="T27" fmla="*/ 717706 h 717702"/>
                <a:gd name="T28" fmla="*/ 21021 w 2942884"/>
                <a:gd name="T29" fmla="*/ 696685 h 717702"/>
                <a:gd name="T30" fmla="*/ 0 w 2942884"/>
                <a:gd name="T31" fmla="*/ 645936 h 717702"/>
                <a:gd name="T32" fmla="*/ 0 w 2942884"/>
                <a:gd name="T33" fmla="*/ 71770 h 717702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42884"/>
                <a:gd name="T52" fmla="*/ 0 h 717702"/>
                <a:gd name="T53" fmla="*/ 2942884 w 2942884"/>
                <a:gd name="T54" fmla="*/ 717702 h 7177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42884" h="717702">
                  <a:moveTo>
                    <a:pt x="0" y="71770"/>
                  </a:moveTo>
                  <a:cubicBezTo>
                    <a:pt x="0" y="52735"/>
                    <a:pt x="7562" y="34480"/>
                    <a:pt x="21021" y="21021"/>
                  </a:cubicBezTo>
                  <a:cubicBezTo>
                    <a:pt x="34481" y="7562"/>
                    <a:pt x="52736" y="0"/>
                    <a:pt x="71770" y="0"/>
                  </a:cubicBezTo>
                  <a:lnTo>
                    <a:pt x="2871115" y="0"/>
                  </a:lnTo>
                  <a:cubicBezTo>
                    <a:pt x="2890149" y="0"/>
                    <a:pt x="2908405" y="7562"/>
                    <a:pt x="2921863" y="21021"/>
                  </a:cubicBezTo>
                  <a:cubicBezTo>
                    <a:pt x="2935323" y="34481"/>
                    <a:pt x="2942885" y="52736"/>
                    <a:pt x="2942885" y="71770"/>
                  </a:cubicBezTo>
                  <a:lnTo>
                    <a:pt x="2942885" y="645932"/>
                  </a:lnTo>
                  <a:cubicBezTo>
                    <a:pt x="2942885" y="664967"/>
                    <a:pt x="2935323" y="683222"/>
                    <a:pt x="2921863" y="696681"/>
                  </a:cubicBezTo>
                  <a:cubicBezTo>
                    <a:pt x="2908405" y="710140"/>
                    <a:pt x="2890149" y="717702"/>
                    <a:pt x="2871115" y="717702"/>
                  </a:cubicBezTo>
                  <a:lnTo>
                    <a:pt x="71770" y="717702"/>
                  </a:lnTo>
                  <a:cubicBezTo>
                    <a:pt x="52735" y="717702"/>
                    <a:pt x="34480" y="710141"/>
                    <a:pt x="21021" y="696681"/>
                  </a:cubicBezTo>
                  <a:cubicBezTo>
                    <a:pt x="7562" y="683221"/>
                    <a:pt x="0" y="664967"/>
                    <a:pt x="0" y="645932"/>
                  </a:cubicBezTo>
                  <a:lnTo>
                    <a:pt x="0" y="71770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round/>
              <a:headEnd/>
              <a:tailEnd/>
            </a:ln>
          </p:spPr>
          <p:txBody>
            <a:bodyPr lIns="101032" tIns="101032" rIns="101032" bIns="101032" anchor="ctr" anchorCtr="1"/>
            <a:lstStyle/>
            <a:p>
              <a:pPr algn="ctr" defTabSz="931863">
                <a:lnSpc>
                  <a:spcPct val="90000"/>
                </a:lnSpc>
                <a:spcAft>
                  <a:spcPts val="900"/>
                </a:spcAft>
              </a:pPr>
              <a:r>
                <a:rPr lang="en-US" sz="2100">
                  <a:solidFill>
                    <a:srgbClr val="3333CC"/>
                  </a:solidFill>
                  <a:ea typeface="WenQuanYi Micro Hei"/>
                  <a:cs typeface="WenQuanYi Micro Hei"/>
                </a:rPr>
                <a:t>Cursos de Graduação</a:t>
              </a:r>
            </a:p>
          </p:txBody>
        </p:sp>
        <p:sp>
          <p:nvSpPr>
            <p:cNvPr id="5129" name="Forma livre 6"/>
            <p:cNvSpPr>
              <a:spLocks noChangeArrowheads="1"/>
            </p:cNvSpPr>
            <p:nvPr/>
          </p:nvSpPr>
          <p:spPr bwMode="auto">
            <a:xfrm>
              <a:off x="2186943" y="4797106"/>
              <a:ext cx="1456154" cy="717703"/>
            </a:xfrm>
            <a:custGeom>
              <a:avLst/>
              <a:gdLst>
                <a:gd name="T0" fmla="*/ 728080 w 1456152"/>
                <a:gd name="T1" fmla="*/ 0 h 717702"/>
                <a:gd name="T2" fmla="*/ 1456160 w 1456152"/>
                <a:gd name="T3" fmla="*/ 358855 h 717702"/>
                <a:gd name="T4" fmla="*/ 728080 w 1456152"/>
                <a:gd name="T5" fmla="*/ 717706 h 717702"/>
                <a:gd name="T6" fmla="*/ 0 w 1456152"/>
                <a:gd name="T7" fmla="*/ 358855 h 717702"/>
                <a:gd name="T8" fmla="*/ 0 w 1456152"/>
                <a:gd name="T9" fmla="*/ 71770 h 717702"/>
                <a:gd name="T10" fmla="*/ 21021 w 1456152"/>
                <a:gd name="T11" fmla="*/ 21021 h 717702"/>
                <a:gd name="T12" fmla="*/ 71770 w 1456152"/>
                <a:gd name="T13" fmla="*/ 0 h 717702"/>
                <a:gd name="T14" fmla="*/ 1384390 w 1456152"/>
                <a:gd name="T15" fmla="*/ 0 h 717702"/>
                <a:gd name="T16" fmla="*/ 1435139 w 1456152"/>
                <a:gd name="T17" fmla="*/ 21021 h 717702"/>
                <a:gd name="T18" fmla="*/ 1456160 w 1456152"/>
                <a:gd name="T19" fmla="*/ 71770 h 717702"/>
                <a:gd name="T20" fmla="*/ 1456160 w 1456152"/>
                <a:gd name="T21" fmla="*/ 645936 h 717702"/>
                <a:gd name="T22" fmla="*/ 1435139 w 1456152"/>
                <a:gd name="T23" fmla="*/ 696685 h 717702"/>
                <a:gd name="T24" fmla="*/ 1384390 w 1456152"/>
                <a:gd name="T25" fmla="*/ 717706 h 717702"/>
                <a:gd name="T26" fmla="*/ 71770 w 1456152"/>
                <a:gd name="T27" fmla="*/ 717706 h 717702"/>
                <a:gd name="T28" fmla="*/ 21021 w 1456152"/>
                <a:gd name="T29" fmla="*/ 696685 h 717702"/>
                <a:gd name="T30" fmla="*/ 0 w 1456152"/>
                <a:gd name="T31" fmla="*/ 645936 h 717702"/>
                <a:gd name="T32" fmla="*/ 0 w 1456152"/>
                <a:gd name="T33" fmla="*/ 71770 h 717702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6152"/>
                <a:gd name="T52" fmla="*/ 0 h 717702"/>
                <a:gd name="T53" fmla="*/ 1456152 w 1456152"/>
                <a:gd name="T54" fmla="*/ 717702 h 7177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6152" h="717702">
                  <a:moveTo>
                    <a:pt x="0" y="71770"/>
                  </a:moveTo>
                  <a:cubicBezTo>
                    <a:pt x="0" y="52735"/>
                    <a:pt x="7562" y="34480"/>
                    <a:pt x="21021" y="21021"/>
                  </a:cubicBezTo>
                  <a:cubicBezTo>
                    <a:pt x="34481" y="7562"/>
                    <a:pt x="52736" y="0"/>
                    <a:pt x="71770" y="0"/>
                  </a:cubicBezTo>
                  <a:lnTo>
                    <a:pt x="1384382" y="0"/>
                  </a:lnTo>
                  <a:cubicBezTo>
                    <a:pt x="1403417" y="0"/>
                    <a:pt x="1421672" y="7562"/>
                    <a:pt x="1435131" y="21021"/>
                  </a:cubicBezTo>
                  <a:cubicBezTo>
                    <a:pt x="1448590" y="34481"/>
                    <a:pt x="1456152" y="52736"/>
                    <a:pt x="1456152" y="71770"/>
                  </a:cubicBezTo>
                  <a:lnTo>
                    <a:pt x="1456152" y="645932"/>
                  </a:lnTo>
                  <a:cubicBezTo>
                    <a:pt x="1456152" y="664967"/>
                    <a:pt x="1448591" y="683222"/>
                    <a:pt x="1435131" y="696681"/>
                  </a:cubicBezTo>
                  <a:cubicBezTo>
                    <a:pt x="1421672" y="710140"/>
                    <a:pt x="1403417" y="717702"/>
                    <a:pt x="1384382" y="717702"/>
                  </a:cubicBezTo>
                  <a:lnTo>
                    <a:pt x="71770" y="717702"/>
                  </a:lnTo>
                  <a:cubicBezTo>
                    <a:pt x="52735" y="717702"/>
                    <a:pt x="34480" y="710141"/>
                    <a:pt x="21021" y="696681"/>
                  </a:cubicBezTo>
                  <a:cubicBezTo>
                    <a:pt x="7562" y="683221"/>
                    <a:pt x="0" y="664967"/>
                    <a:pt x="0" y="645932"/>
                  </a:cubicBezTo>
                  <a:lnTo>
                    <a:pt x="0" y="71770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round/>
              <a:headEnd/>
              <a:tailEnd/>
            </a:ln>
          </p:spPr>
          <p:txBody>
            <a:bodyPr lIns="85789" tIns="85789" rIns="85789" bIns="85789" anchor="ctr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en-US" sz="1700">
                  <a:solidFill>
                    <a:srgbClr val="3333CC"/>
                  </a:solidFill>
                  <a:ea typeface="WenQuanYi Micro Hei"/>
                  <a:cs typeface="WenQuanYi Micro Hei"/>
                </a:rPr>
                <a:t>Bacharelado</a:t>
              </a:r>
            </a:p>
          </p:txBody>
        </p:sp>
        <p:sp>
          <p:nvSpPr>
            <p:cNvPr id="5130" name="Forma livre 7"/>
            <p:cNvSpPr>
              <a:spLocks noChangeArrowheads="1"/>
            </p:cNvSpPr>
            <p:nvPr/>
          </p:nvSpPr>
          <p:spPr bwMode="auto">
            <a:xfrm>
              <a:off x="3673675" y="4797106"/>
              <a:ext cx="1456154" cy="717703"/>
            </a:xfrm>
            <a:custGeom>
              <a:avLst/>
              <a:gdLst>
                <a:gd name="T0" fmla="*/ 728080 w 1456152"/>
                <a:gd name="T1" fmla="*/ 0 h 717702"/>
                <a:gd name="T2" fmla="*/ 1456160 w 1456152"/>
                <a:gd name="T3" fmla="*/ 358855 h 717702"/>
                <a:gd name="T4" fmla="*/ 728080 w 1456152"/>
                <a:gd name="T5" fmla="*/ 717706 h 717702"/>
                <a:gd name="T6" fmla="*/ 0 w 1456152"/>
                <a:gd name="T7" fmla="*/ 358855 h 717702"/>
                <a:gd name="T8" fmla="*/ 0 w 1456152"/>
                <a:gd name="T9" fmla="*/ 71770 h 717702"/>
                <a:gd name="T10" fmla="*/ 21021 w 1456152"/>
                <a:gd name="T11" fmla="*/ 21021 h 717702"/>
                <a:gd name="T12" fmla="*/ 71770 w 1456152"/>
                <a:gd name="T13" fmla="*/ 0 h 717702"/>
                <a:gd name="T14" fmla="*/ 1384390 w 1456152"/>
                <a:gd name="T15" fmla="*/ 0 h 717702"/>
                <a:gd name="T16" fmla="*/ 1435139 w 1456152"/>
                <a:gd name="T17" fmla="*/ 21021 h 717702"/>
                <a:gd name="T18" fmla="*/ 1456160 w 1456152"/>
                <a:gd name="T19" fmla="*/ 71770 h 717702"/>
                <a:gd name="T20" fmla="*/ 1456160 w 1456152"/>
                <a:gd name="T21" fmla="*/ 645936 h 717702"/>
                <a:gd name="T22" fmla="*/ 1435139 w 1456152"/>
                <a:gd name="T23" fmla="*/ 696685 h 717702"/>
                <a:gd name="T24" fmla="*/ 1384390 w 1456152"/>
                <a:gd name="T25" fmla="*/ 717706 h 717702"/>
                <a:gd name="T26" fmla="*/ 71770 w 1456152"/>
                <a:gd name="T27" fmla="*/ 717706 h 717702"/>
                <a:gd name="T28" fmla="*/ 21021 w 1456152"/>
                <a:gd name="T29" fmla="*/ 696685 h 717702"/>
                <a:gd name="T30" fmla="*/ 0 w 1456152"/>
                <a:gd name="T31" fmla="*/ 645936 h 717702"/>
                <a:gd name="T32" fmla="*/ 0 w 1456152"/>
                <a:gd name="T33" fmla="*/ 71770 h 717702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6152"/>
                <a:gd name="T52" fmla="*/ 0 h 717702"/>
                <a:gd name="T53" fmla="*/ 1456152 w 1456152"/>
                <a:gd name="T54" fmla="*/ 717702 h 7177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6152" h="717702">
                  <a:moveTo>
                    <a:pt x="0" y="71770"/>
                  </a:moveTo>
                  <a:cubicBezTo>
                    <a:pt x="0" y="52735"/>
                    <a:pt x="7562" y="34480"/>
                    <a:pt x="21021" y="21021"/>
                  </a:cubicBezTo>
                  <a:cubicBezTo>
                    <a:pt x="34481" y="7562"/>
                    <a:pt x="52736" y="0"/>
                    <a:pt x="71770" y="0"/>
                  </a:cubicBezTo>
                  <a:lnTo>
                    <a:pt x="1384382" y="0"/>
                  </a:lnTo>
                  <a:cubicBezTo>
                    <a:pt x="1403417" y="0"/>
                    <a:pt x="1421672" y="7562"/>
                    <a:pt x="1435131" y="21021"/>
                  </a:cubicBezTo>
                  <a:cubicBezTo>
                    <a:pt x="1448590" y="34481"/>
                    <a:pt x="1456152" y="52736"/>
                    <a:pt x="1456152" y="71770"/>
                  </a:cubicBezTo>
                  <a:lnTo>
                    <a:pt x="1456152" y="645932"/>
                  </a:lnTo>
                  <a:cubicBezTo>
                    <a:pt x="1456152" y="664967"/>
                    <a:pt x="1448591" y="683222"/>
                    <a:pt x="1435131" y="696681"/>
                  </a:cubicBezTo>
                  <a:cubicBezTo>
                    <a:pt x="1421672" y="710140"/>
                    <a:pt x="1403417" y="717702"/>
                    <a:pt x="1384382" y="717702"/>
                  </a:cubicBezTo>
                  <a:lnTo>
                    <a:pt x="71770" y="717702"/>
                  </a:lnTo>
                  <a:cubicBezTo>
                    <a:pt x="52735" y="717702"/>
                    <a:pt x="34480" y="710141"/>
                    <a:pt x="21021" y="696681"/>
                  </a:cubicBezTo>
                  <a:cubicBezTo>
                    <a:pt x="7562" y="683221"/>
                    <a:pt x="0" y="664967"/>
                    <a:pt x="0" y="645932"/>
                  </a:cubicBezTo>
                  <a:lnTo>
                    <a:pt x="0" y="71770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round/>
              <a:headEnd/>
              <a:tailEnd/>
            </a:ln>
          </p:spPr>
          <p:txBody>
            <a:bodyPr lIns="85789" tIns="85789" rIns="85789" bIns="85789" anchor="ctr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en-US" sz="1700">
                  <a:solidFill>
                    <a:srgbClr val="3333CC"/>
                  </a:solidFill>
                  <a:ea typeface="WenQuanYi Micro Hei"/>
                  <a:cs typeface="WenQuanYi Micro Hei"/>
                </a:rPr>
                <a:t>Licenciatura</a:t>
              </a:r>
            </a:p>
          </p:txBody>
        </p:sp>
        <p:sp>
          <p:nvSpPr>
            <p:cNvPr id="5131" name="Forma livre 8"/>
            <p:cNvSpPr>
              <a:spLocks noChangeArrowheads="1"/>
            </p:cNvSpPr>
            <p:nvPr/>
          </p:nvSpPr>
          <p:spPr bwMode="auto">
            <a:xfrm>
              <a:off x="5190984" y="4002337"/>
              <a:ext cx="2942886" cy="717703"/>
            </a:xfrm>
            <a:custGeom>
              <a:avLst/>
              <a:gdLst>
                <a:gd name="T0" fmla="*/ 1471446 w 2942884"/>
                <a:gd name="T1" fmla="*/ 0 h 717702"/>
                <a:gd name="T2" fmla="*/ 2942892 w 2942884"/>
                <a:gd name="T3" fmla="*/ 358855 h 717702"/>
                <a:gd name="T4" fmla="*/ 1471446 w 2942884"/>
                <a:gd name="T5" fmla="*/ 717706 h 717702"/>
                <a:gd name="T6" fmla="*/ 0 w 2942884"/>
                <a:gd name="T7" fmla="*/ 358855 h 717702"/>
                <a:gd name="T8" fmla="*/ 0 w 2942884"/>
                <a:gd name="T9" fmla="*/ 71770 h 717702"/>
                <a:gd name="T10" fmla="*/ 21021 w 2942884"/>
                <a:gd name="T11" fmla="*/ 21021 h 717702"/>
                <a:gd name="T12" fmla="*/ 71770 w 2942884"/>
                <a:gd name="T13" fmla="*/ 0 h 717702"/>
                <a:gd name="T14" fmla="*/ 2871122 w 2942884"/>
                <a:gd name="T15" fmla="*/ 0 h 717702"/>
                <a:gd name="T16" fmla="*/ 2921870 w 2942884"/>
                <a:gd name="T17" fmla="*/ 21021 h 717702"/>
                <a:gd name="T18" fmla="*/ 2942892 w 2942884"/>
                <a:gd name="T19" fmla="*/ 71770 h 717702"/>
                <a:gd name="T20" fmla="*/ 2942892 w 2942884"/>
                <a:gd name="T21" fmla="*/ 645936 h 717702"/>
                <a:gd name="T22" fmla="*/ 2921870 w 2942884"/>
                <a:gd name="T23" fmla="*/ 696685 h 717702"/>
                <a:gd name="T24" fmla="*/ 2871122 w 2942884"/>
                <a:gd name="T25" fmla="*/ 717706 h 717702"/>
                <a:gd name="T26" fmla="*/ 71770 w 2942884"/>
                <a:gd name="T27" fmla="*/ 717706 h 717702"/>
                <a:gd name="T28" fmla="*/ 21021 w 2942884"/>
                <a:gd name="T29" fmla="*/ 696685 h 717702"/>
                <a:gd name="T30" fmla="*/ 0 w 2942884"/>
                <a:gd name="T31" fmla="*/ 645936 h 717702"/>
                <a:gd name="T32" fmla="*/ 0 w 2942884"/>
                <a:gd name="T33" fmla="*/ 71770 h 717702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42884"/>
                <a:gd name="T52" fmla="*/ 0 h 717702"/>
                <a:gd name="T53" fmla="*/ 2942884 w 2942884"/>
                <a:gd name="T54" fmla="*/ 717702 h 7177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42884" h="717702">
                  <a:moveTo>
                    <a:pt x="0" y="71770"/>
                  </a:moveTo>
                  <a:cubicBezTo>
                    <a:pt x="0" y="52735"/>
                    <a:pt x="7562" y="34480"/>
                    <a:pt x="21021" y="21021"/>
                  </a:cubicBezTo>
                  <a:cubicBezTo>
                    <a:pt x="34481" y="7562"/>
                    <a:pt x="52736" y="0"/>
                    <a:pt x="71770" y="0"/>
                  </a:cubicBezTo>
                  <a:lnTo>
                    <a:pt x="2871115" y="0"/>
                  </a:lnTo>
                  <a:cubicBezTo>
                    <a:pt x="2890149" y="0"/>
                    <a:pt x="2908405" y="7562"/>
                    <a:pt x="2921863" y="21021"/>
                  </a:cubicBezTo>
                  <a:cubicBezTo>
                    <a:pt x="2935323" y="34481"/>
                    <a:pt x="2942885" y="52736"/>
                    <a:pt x="2942885" y="71770"/>
                  </a:cubicBezTo>
                  <a:lnTo>
                    <a:pt x="2942885" y="645932"/>
                  </a:lnTo>
                  <a:cubicBezTo>
                    <a:pt x="2942885" y="664967"/>
                    <a:pt x="2935323" y="683222"/>
                    <a:pt x="2921863" y="696681"/>
                  </a:cubicBezTo>
                  <a:cubicBezTo>
                    <a:pt x="2908405" y="710140"/>
                    <a:pt x="2890149" y="717702"/>
                    <a:pt x="2871115" y="717702"/>
                  </a:cubicBezTo>
                  <a:lnTo>
                    <a:pt x="71770" y="717702"/>
                  </a:lnTo>
                  <a:cubicBezTo>
                    <a:pt x="52735" y="717702"/>
                    <a:pt x="34480" y="710141"/>
                    <a:pt x="21021" y="696681"/>
                  </a:cubicBezTo>
                  <a:cubicBezTo>
                    <a:pt x="7562" y="683221"/>
                    <a:pt x="0" y="664967"/>
                    <a:pt x="0" y="645932"/>
                  </a:cubicBezTo>
                  <a:lnTo>
                    <a:pt x="0" y="71770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round/>
              <a:headEnd/>
              <a:tailEnd/>
            </a:ln>
          </p:spPr>
          <p:txBody>
            <a:bodyPr lIns="101032" tIns="101032" rIns="101032" bIns="101032" anchor="ctr" anchorCtr="1"/>
            <a:lstStyle/>
            <a:p>
              <a:pPr algn="ctr" defTabSz="931863">
                <a:lnSpc>
                  <a:spcPct val="90000"/>
                </a:lnSpc>
                <a:spcAft>
                  <a:spcPts val="900"/>
                </a:spcAft>
              </a:pPr>
              <a:r>
                <a:rPr lang="en-US" sz="2100">
                  <a:solidFill>
                    <a:srgbClr val="3333CC"/>
                  </a:solidFill>
                  <a:ea typeface="WenQuanYi Micro Hei"/>
                  <a:cs typeface="WenQuanYi Micro Hei"/>
                </a:rPr>
                <a:t>Pós-graduação</a:t>
              </a:r>
            </a:p>
          </p:txBody>
        </p:sp>
        <p:sp>
          <p:nvSpPr>
            <p:cNvPr id="5132" name="Forma livre 9"/>
            <p:cNvSpPr>
              <a:spLocks noChangeArrowheads="1"/>
            </p:cNvSpPr>
            <p:nvPr/>
          </p:nvSpPr>
          <p:spPr bwMode="auto">
            <a:xfrm>
              <a:off x="5190984" y="4797106"/>
              <a:ext cx="1456154" cy="717703"/>
            </a:xfrm>
            <a:custGeom>
              <a:avLst/>
              <a:gdLst>
                <a:gd name="T0" fmla="*/ 728080 w 1456152"/>
                <a:gd name="T1" fmla="*/ 0 h 717702"/>
                <a:gd name="T2" fmla="*/ 1456160 w 1456152"/>
                <a:gd name="T3" fmla="*/ 358855 h 717702"/>
                <a:gd name="T4" fmla="*/ 728080 w 1456152"/>
                <a:gd name="T5" fmla="*/ 717706 h 717702"/>
                <a:gd name="T6" fmla="*/ 0 w 1456152"/>
                <a:gd name="T7" fmla="*/ 358855 h 717702"/>
                <a:gd name="T8" fmla="*/ 0 w 1456152"/>
                <a:gd name="T9" fmla="*/ 71770 h 717702"/>
                <a:gd name="T10" fmla="*/ 21021 w 1456152"/>
                <a:gd name="T11" fmla="*/ 21021 h 717702"/>
                <a:gd name="T12" fmla="*/ 71770 w 1456152"/>
                <a:gd name="T13" fmla="*/ 0 h 717702"/>
                <a:gd name="T14" fmla="*/ 1384390 w 1456152"/>
                <a:gd name="T15" fmla="*/ 0 h 717702"/>
                <a:gd name="T16" fmla="*/ 1435139 w 1456152"/>
                <a:gd name="T17" fmla="*/ 21021 h 717702"/>
                <a:gd name="T18" fmla="*/ 1456160 w 1456152"/>
                <a:gd name="T19" fmla="*/ 71770 h 717702"/>
                <a:gd name="T20" fmla="*/ 1456160 w 1456152"/>
                <a:gd name="T21" fmla="*/ 645936 h 717702"/>
                <a:gd name="T22" fmla="*/ 1435139 w 1456152"/>
                <a:gd name="T23" fmla="*/ 696685 h 717702"/>
                <a:gd name="T24" fmla="*/ 1384390 w 1456152"/>
                <a:gd name="T25" fmla="*/ 717706 h 717702"/>
                <a:gd name="T26" fmla="*/ 71770 w 1456152"/>
                <a:gd name="T27" fmla="*/ 717706 h 717702"/>
                <a:gd name="T28" fmla="*/ 21021 w 1456152"/>
                <a:gd name="T29" fmla="*/ 696685 h 717702"/>
                <a:gd name="T30" fmla="*/ 0 w 1456152"/>
                <a:gd name="T31" fmla="*/ 645936 h 717702"/>
                <a:gd name="T32" fmla="*/ 0 w 1456152"/>
                <a:gd name="T33" fmla="*/ 71770 h 717702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6152"/>
                <a:gd name="T52" fmla="*/ 0 h 717702"/>
                <a:gd name="T53" fmla="*/ 1456152 w 1456152"/>
                <a:gd name="T54" fmla="*/ 717702 h 7177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6152" h="717702">
                  <a:moveTo>
                    <a:pt x="0" y="71770"/>
                  </a:moveTo>
                  <a:cubicBezTo>
                    <a:pt x="0" y="52735"/>
                    <a:pt x="7562" y="34480"/>
                    <a:pt x="21021" y="21021"/>
                  </a:cubicBezTo>
                  <a:cubicBezTo>
                    <a:pt x="34481" y="7562"/>
                    <a:pt x="52736" y="0"/>
                    <a:pt x="71770" y="0"/>
                  </a:cubicBezTo>
                  <a:lnTo>
                    <a:pt x="1384382" y="0"/>
                  </a:lnTo>
                  <a:cubicBezTo>
                    <a:pt x="1403417" y="0"/>
                    <a:pt x="1421672" y="7562"/>
                    <a:pt x="1435131" y="21021"/>
                  </a:cubicBezTo>
                  <a:cubicBezTo>
                    <a:pt x="1448590" y="34481"/>
                    <a:pt x="1456152" y="52736"/>
                    <a:pt x="1456152" y="71770"/>
                  </a:cubicBezTo>
                  <a:lnTo>
                    <a:pt x="1456152" y="645932"/>
                  </a:lnTo>
                  <a:cubicBezTo>
                    <a:pt x="1456152" y="664967"/>
                    <a:pt x="1448591" y="683222"/>
                    <a:pt x="1435131" y="696681"/>
                  </a:cubicBezTo>
                  <a:cubicBezTo>
                    <a:pt x="1421672" y="710140"/>
                    <a:pt x="1403417" y="717702"/>
                    <a:pt x="1384382" y="717702"/>
                  </a:cubicBezTo>
                  <a:lnTo>
                    <a:pt x="71770" y="717702"/>
                  </a:lnTo>
                  <a:cubicBezTo>
                    <a:pt x="52735" y="717702"/>
                    <a:pt x="34480" y="710141"/>
                    <a:pt x="21021" y="696681"/>
                  </a:cubicBezTo>
                  <a:cubicBezTo>
                    <a:pt x="7562" y="683221"/>
                    <a:pt x="0" y="664967"/>
                    <a:pt x="0" y="645932"/>
                  </a:cubicBezTo>
                  <a:lnTo>
                    <a:pt x="0" y="71770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round/>
              <a:headEnd/>
              <a:tailEnd/>
            </a:ln>
          </p:spPr>
          <p:txBody>
            <a:bodyPr lIns="85789" tIns="85789" rIns="85789" bIns="85789" anchor="ctr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en-US" sz="1700">
                  <a:solidFill>
                    <a:srgbClr val="3333CC"/>
                  </a:solidFill>
                  <a:ea typeface="WenQuanYi Micro Hei"/>
                  <a:cs typeface="WenQuanYi Micro Hei"/>
                </a:rPr>
                <a:t>Mestrado</a:t>
              </a:r>
            </a:p>
          </p:txBody>
        </p:sp>
        <p:sp>
          <p:nvSpPr>
            <p:cNvPr id="5133" name="Forma livre 10"/>
            <p:cNvSpPr>
              <a:spLocks noChangeArrowheads="1"/>
            </p:cNvSpPr>
            <p:nvPr/>
          </p:nvSpPr>
          <p:spPr bwMode="auto">
            <a:xfrm>
              <a:off x="6677716" y="4797106"/>
              <a:ext cx="1456154" cy="717703"/>
            </a:xfrm>
            <a:custGeom>
              <a:avLst/>
              <a:gdLst>
                <a:gd name="T0" fmla="*/ 728080 w 1456152"/>
                <a:gd name="T1" fmla="*/ 0 h 717702"/>
                <a:gd name="T2" fmla="*/ 1456160 w 1456152"/>
                <a:gd name="T3" fmla="*/ 358855 h 717702"/>
                <a:gd name="T4" fmla="*/ 728080 w 1456152"/>
                <a:gd name="T5" fmla="*/ 717706 h 717702"/>
                <a:gd name="T6" fmla="*/ 0 w 1456152"/>
                <a:gd name="T7" fmla="*/ 358855 h 717702"/>
                <a:gd name="T8" fmla="*/ 0 w 1456152"/>
                <a:gd name="T9" fmla="*/ 71770 h 717702"/>
                <a:gd name="T10" fmla="*/ 21021 w 1456152"/>
                <a:gd name="T11" fmla="*/ 21021 h 717702"/>
                <a:gd name="T12" fmla="*/ 71770 w 1456152"/>
                <a:gd name="T13" fmla="*/ 0 h 717702"/>
                <a:gd name="T14" fmla="*/ 1384390 w 1456152"/>
                <a:gd name="T15" fmla="*/ 0 h 717702"/>
                <a:gd name="T16" fmla="*/ 1435139 w 1456152"/>
                <a:gd name="T17" fmla="*/ 21021 h 717702"/>
                <a:gd name="T18" fmla="*/ 1456160 w 1456152"/>
                <a:gd name="T19" fmla="*/ 71770 h 717702"/>
                <a:gd name="T20" fmla="*/ 1456160 w 1456152"/>
                <a:gd name="T21" fmla="*/ 645936 h 717702"/>
                <a:gd name="T22" fmla="*/ 1435139 w 1456152"/>
                <a:gd name="T23" fmla="*/ 696685 h 717702"/>
                <a:gd name="T24" fmla="*/ 1384390 w 1456152"/>
                <a:gd name="T25" fmla="*/ 717706 h 717702"/>
                <a:gd name="T26" fmla="*/ 71770 w 1456152"/>
                <a:gd name="T27" fmla="*/ 717706 h 717702"/>
                <a:gd name="T28" fmla="*/ 21021 w 1456152"/>
                <a:gd name="T29" fmla="*/ 696685 h 717702"/>
                <a:gd name="T30" fmla="*/ 0 w 1456152"/>
                <a:gd name="T31" fmla="*/ 645936 h 717702"/>
                <a:gd name="T32" fmla="*/ 0 w 1456152"/>
                <a:gd name="T33" fmla="*/ 71770 h 717702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6152"/>
                <a:gd name="T52" fmla="*/ 0 h 717702"/>
                <a:gd name="T53" fmla="*/ 1456152 w 1456152"/>
                <a:gd name="T54" fmla="*/ 717702 h 7177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6152" h="717702">
                  <a:moveTo>
                    <a:pt x="0" y="71770"/>
                  </a:moveTo>
                  <a:cubicBezTo>
                    <a:pt x="0" y="52735"/>
                    <a:pt x="7562" y="34480"/>
                    <a:pt x="21021" y="21021"/>
                  </a:cubicBezTo>
                  <a:cubicBezTo>
                    <a:pt x="34481" y="7562"/>
                    <a:pt x="52736" y="0"/>
                    <a:pt x="71770" y="0"/>
                  </a:cubicBezTo>
                  <a:lnTo>
                    <a:pt x="1384382" y="0"/>
                  </a:lnTo>
                  <a:cubicBezTo>
                    <a:pt x="1403417" y="0"/>
                    <a:pt x="1421672" y="7562"/>
                    <a:pt x="1435131" y="21021"/>
                  </a:cubicBezTo>
                  <a:cubicBezTo>
                    <a:pt x="1448590" y="34481"/>
                    <a:pt x="1456152" y="52736"/>
                    <a:pt x="1456152" y="71770"/>
                  </a:cubicBezTo>
                  <a:lnTo>
                    <a:pt x="1456152" y="645932"/>
                  </a:lnTo>
                  <a:cubicBezTo>
                    <a:pt x="1456152" y="664967"/>
                    <a:pt x="1448591" y="683222"/>
                    <a:pt x="1435131" y="696681"/>
                  </a:cubicBezTo>
                  <a:cubicBezTo>
                    <a:pt x="1421672" y="710140"/>
                    <a:pt x="1403417" y="717702"/>
                    <a:pt x="1384382" y="717702"/>
                  </a:cubicBezTo>
                  <a:lnTo>
                    <a:pt x="71770" y="717702"/>
                  </a:lnTo>
                  <a:cubicBezTo>
                    <a:pt x="52735" y="717702"/>
                    <a:pt x="34480" y="710141"/>
                    <a:pt x="21021" y="696681"/>
                  </a:cubicBezTo>
                  <a:cubicBezTo>
                    <a:pt x="7562" y="683221"/>
                    <a:pt x="0" y="664967"/>
                    <a:pt x="0" y="645932"/>
                  </a:cubicBezTo>
                  <a:lnTo>
                    <a:pt x="0" y="71770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round/>
              <a:headEnd/>
              <a:tailEnd/>
            </a:ln>
          </p:spPr>
          <p:txBody>
            <a:bodyPr lIns="85789" tIns="85789" rIns="85789" bIns="85789" anchor="ctr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en-US" sz="1700">
                  <a:solidFill>
                    <a:srgbClr val="3333CC"/>
                  </a:solidFill>
                  <a:ea typeface="WenQuanYi Micro Hei"/>
                  <a:cs typeface="WenQuanYi Micro Hei"/>
                </a:rPr>
                <a:t>Doutorado</a:t>
              </a:r>
            </a:p>
          </p:txBody>
        </p:sp>
      </p:grpSp>
      <p:sp>
        <p:nvSpPr>
          <p:cNvPr id="5124" name="CaixaDeTexto 6"/>
          <p:cNvSpPr txBox="1">
            <a:spLocks noChangeArrowheads="1"/>
          </p:cNvSpPr>
          <p:nvPr/>
        </p:nvSpPr>
        <p:spPr bwMode="auto">
          <a:xfrm>
            <a:off x="6985000" y="2627313"/>
            <a:ext cx="914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hangingPunct="0">
              <a:lnSpc>
                <a:spcPct val="93000"/>
              </a:lnSpc>
            </a:pPr>
            <a:r>
              <a:rPr lang="pt-BR">
                <a:solidFill>
                  <a:srgbClr val="000000"/>
                </a:solidFill>
                <a:ea typeface="WenQuanYi Micro Hei"/>
                <a:cs typeface="WenQuanYi Micro Hei"/>
                <a:hlinkClick r:id="rId5"/>
              </a:rPr>
              <a:t>IF-UFF</a:t>
            </a:r>
            <a:endParaRPr lang="pt-BR">
              <a:solidFill>
                <a:srgbClr val="000000"/>
              </a:solidFill>
              <a:ea typeface="WenQuanYi Micro Hei"/>
              <a:cs typeface="WenQuanYi Micro Hei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1439863" y="97155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algn="ctr" defTabSz="449263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kern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  <a:ea typeface="WenQuanYi Micro Hei"/>
                <a:cs typeface="WenQuanYi Micro Hei"/>
              </a:rPr>
              <a:t>Recepção aos calouros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7864" y="1115541"/>
            <a:ext cx="7992888" cy="10156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Sejam bem vindos!!!!!</a:t>
            </a:r>
          </a:p>
        </p:txBody>
      </p:sp>
      <p:sp>
        <p:nvSpPr>
          <p:cNvPr id="13315" name="CaixaDeTexto 3"/>
          <p:cNvSpPr txBox="1">
            <a:spLocks noChangeArrowheads="1"/>
          </p:cNvSpPr>
          <p:nvPr/>
        </p:nvSpPr>
        <p:spPr bwMode="auto">
          <a:xfrm>
            <a:off x="1871663" y="2987675"/>
            <a:ext cx="7561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omic Sans MS" pitchFamily="66" charset="0"/>
              </a:rPr>
              <a:t>Aproveitem o seu tempo na UFF.</a:t>
            </a:r>
          </a:p>
        </p:txBody>
      </p:sp>
      <p:sp>
        <p:nvSpPr>
          <p:cNvPr id="13316" name="CaixaDeTexto 4"/>
          <p:cNvSpPr txBox="1">
            <a:spLocks noChangeArrowheads="1"/>
          </p:cNvSpPr>
          <p:nvPr/>
        </p:nvSpPr>
        <p:spPr bwMode="auto">
          <a:xfrm>
            <a:off x="792163" y="3924300"/>
            <a:ext cx="360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omic Sans MS" pitchFamily="66" charset="0"/>
              </a:rPr>
              <a:t>Divirtam-se e</a:t>
            </a:r>
          </a:p>
        </p:txBody>
      </p:sp>
      <p:sp>
        <p:nvSpPr>
          <p:cNvPr id="13317" name="CaixaDeTexto 6"/>
          <p:cNvSpPr txBox="1">
            <a:spLocks noChangeArrowheads="1"/>
          </p:cNvSpPr>
          <p:nvPr/>
        </p:nvSpPr>
        <p:spPr bwMode="auto">
          <a:xfrm>
            <a:off x="719138" y="4787900"/>
            <a:ext cx="5834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mic Sans MS" pitchFamily="66" charset="0"/>
              </a:rPr>
              <a:t>principalmente </a:t>
            </a:r>
            <a:r>
              <a:rPr lang="pt-BR" sz="4000" b="1">
                <a:latin typeface="Comic Sans MS" pitchFamily="66" charset="0"/>
              </a:rPr>
              <a:t>estudem</a:t>
            </a:r>
          </a:p>
        </p:txBody>
      </p:sp>
      <p:pic>
        <p:nvPicPr>
          <p:cNvPr id="13318" name="Imagem 7" descr="logoGGF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5075238"/>
            <a:ext cx="370363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CaixaDeTexto 8"/>
          <p:cNvSpPr txBox="1">
            <a:spLocks noChangeArrowheads="1"/>
          </p:cNvSpPr>
          <p:nvPr/>
        </p:nvSpPr>
        <p:spPr bwMode="auto">
          <a:xfrm>
            <a:off x="1223963" y="5651500"/>
            <a:ext cx="5040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latin typeface="Comic Sans MS" pitchFamily="66" charset="0"/>
              </a:rPr>
              <a:t>e aprendam muito!!!</a:t>
            </a:r>
            <a:endParaRPr lang="pt-BR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pPr eaLnBrk="1" hangingPunct="1"/>
            <a:endParaRPr smtClean="0">
              <a:latin typeface="Arial" pitchFamily="34" charset="0"/>
            </a:endParaRP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11055" b="7193"/>
          <a:stretch>
            <a:fillRect/>
          </a:stretch>
        </p:blipFill>
        <p:spPr bwMode="auto">
          <a:xfrm>
            <a:off x="360363" y="323850"/>
            <a:ext cx="94329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5"/>
          <p:cNvSpPr txBox="1">
            <a:spLocks noChangeArrowheads="1"/>
          </p:cNvSpPr>
          <p:nvPr/>
        </p:nvSpPr>
        <p:spPr bwMode="auto">
          <a:xfrm>
            <a:off x="1223963" y="179388"/>
            <a:ext cx="7200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hangingPunct="0">
              <a:lnSpc>
                <a:spcPct val="150000"/>
              </a:lnSpc>
              <a:spcBef>
                <a:spcPts val="600"/>
              </a:spcBef>
            </a:pPr>
            <a:r>
              <a:rPr lang="pt-BR" sz="2400" b="1">
                <a:solidFill>
                  <a:srgbClr val="3333CC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INSTITUTO DE FÍSICA</a:t>
            </a:r>
          </a:p>
          <a:p>
            <a:pPr defTabSz="449263" hangingPunct="0">
              <a:lnSpc>
                <a:spcPct val="93000"/>
              </a:lnSpc>
            </a:pPr>
            <a:r>
              <a:rPr lang="pt-BR" sz="2400" b="1">
                <a:solidFill>
                  <a:srgbClr val="3333CC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UNIVERSIDADE FEDERAL FLUMINENSE</a:t>
            </a:r>
          </a:p>
        </p:txBody>
      </p:sp>
      <p:pic>
        <p:nvPicPr>
          <p:cNvPr id="6149" name="Imagem 5" descr="Sanfona_Apresentaca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258888"/>
            <a:ext cx="806450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" descr="Pagina_PROA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395288"/>
            <a:ext cx="92884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Imagem 4" descr="BolsaAcolhimento.jpg"/>
          <p:cNvPicPr>
            <a:picLocks noChangeAspect="1"/>
          </p:cNvPicPr>
          <p:nvPr/>
        </p:nvPicPr>
        <p:blipFill>
          <a:blip r:embed="rId3" cstate="print"/>
          <a:srcRect l="7407"/>
          <a:stretch>
            <a:fillRect/>
          </a:stretch>
        </p:blipFill>
        <p:spPr bwMode="auto">
          <a:xfrm>
            <a:off x="3095625" y="3708400"/>
            <a:ext cx="3602038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2" cstate="print"/>
          <a:srcRect l="24367" t="13959" r="21825" b="70337"/>
          <a:stretch>
            <a:fillRect/>
          </a:stretch>
        </p:blipFill>
        <p:spPr bwMode="auto">
          <a:xfrm>
            <a:off x="360363" y="20638"/>
            <a:ext cx="9432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Content Placeholder 3" descr="sanfona-c-1.png"/>
          <p:cNvPicPr>
            <a:picLocks noChangeAspect="1"/>
          </p:cNvPicPr>
          <p:nvPr/>
        </p:nvPicPr>
        <p:blipFill>
          <a:blip r:embed="rId3" cstate="print"/>
          <a:srcRect l="40150" t="6331" r="40221" b="68637"/>
          <a:stretch>
            <a:fillRect/>
          </a:stretch>
        </p:blipFill>
        <p:spPr bwMode="auto">
          <a:xfrm>
            <a:off x="719138" y="2843213"/>
            <a:ext cx="43926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Content Placeholder 3" descr="sanfona-c-1.png"/>
          <p:cNvPicPr>
            <a:picLocks noChangeAspect="1"/>
          </p:cNvPicPr>
          <p:nvPr/>
        </p:nvPicPr>
        <p:blipFill>
          <a:blip r:embed="rId3" cstate="print"/>
          <a:srcRect l="40150" t="31061" r="40221" b="46729"/>
          <a:stretch>
            <a:fillRect/>
          </a:stretch>
        </p:blipFill>
        <p:spPr bwMode="auto">
          <a:xfrm>
            <a:off x="5111750" y="3348038"/>
            <a:ext cx="43211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 txBox="1"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pPr eaLnBrk="1" hangingPunct="1"/>
            <a:endParaRPr smtClean="0">
              <a:latin typeface="Arial" pitchFamily="34" charset="0"/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11055" b="7193"/>
          <a:stretch>
            <a:fillRect/>
          </a:stretch>
        </p:blipFill>
        <p:spPr bwMode="auto">
          <a:xfrm>
            <a:off x="360363" y="395288"/>
            <a:ext cx="94329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Imagem 5" descr="PedacoSanfona_Ver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85763"/>
            <a:ext cx="5343525" cy="6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aixaDeTexto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47700" y="3059113"/>
            <a:ext cx="31607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hangingPunct="0">
              <a:lnSpc>
                <a:spcPct val="150000"/>
              </a:lnSpc>
            </a:pPr>
            <a:r>
              <a:rPr lang="pt-BR" dirty="0">
                <a:solidFill>
                  <a:srgbClr val="3333CC"/>
                </a:solidFill>
                <a:ea typeface="WenQuanYi Micro Hei"/>
                <a:cs typeface="WenQuanYi Micro Hei"/>
              </a:rPr>
              <a:t>Página do Instituto de Física </a:t>
            </a:r>
            <a:r>
              <a:rPr lang="pt-BR" dirty="0"/>
              <a:t/>
            </a:r>
            <a:br>
              <a:rPr lang="pt-BR" dirty="0"/>
            </a:br>
            <a:r>
              <a:rPr lang="pt-BR" u="sng" dirty="0">
                <a:solidFill>
                  <a:srgbClr val="7030A0"/>
                </a:solidFill>
              </a:rPr>
              <a:t>https</a:t>
            </a:r>
            <a:r>
              <a:rPr lang="pt-BR" u="sng" dirty="0">
                <a:solidFill>
                  <a:srgbClr val="7030A0"/>
                </a:solidFill>
                <a:hlinkClick r:id="rId4"/>
              </a:rPr>
              <a:t>://</a:t>
            </a:r>
            <a:r>
              <a:rPr lang="pt-BR" u="sng" dirty="0">
                <a:solidFill>
                  <a:srgbClr val="7030A0"/>
                </a:solidFill>
              </a:rPr>
              <a:t>www.if.uff.br</a:t>
            </a:r>
            <a:endParaRPr lang="pt-BR" dirty="0">
              <a:solidFill>
                <a:srgbClr val="7030A0"/>
              </a:solidFill>
              <a:ea typeface="WenQuanYi Micro Hei"/>
              <a:cs typeface="WenQuanYi Micro He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Fluxograma Licenciatura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1309688"/>
            <a:ext cx="8642350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11055" b="7193"/>
          <a:stretch>
            <a:fillRect/>
          </a:stretch>
        </p:blipFill>
        <p:spPr bwMode="auto">
          <a:xfrm>
            <a:off x="360363" y="323850"/>
            <a:ext cx="94329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prograd.uff.br/novo/sites/default/files/c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263569450"/>
            <a:ext cx="3619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CaixaDeTexto 7"/>
          <p:cNvSpPr txBox="1">
            <a:spLocks noChangeArrowheads="1"/>
          </p:cNvSpPr>
          <p:nvPr/>
        </p:nvSpPr>
        <p:spPr bwMode="auto">
          <a:xfrm>
            <a:off x="360363" y="323850"/>
            <a:ext cx="92170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800" b="1" dirty="0">
                <a:solidFill>
                  <a:schemeClr val="tx2">
                    <a:lumMod val="60000"/>
                    <a:lumOff val="40000"/>
                  </a:schemeClr>
                </a:solidFill>
                <a:ea typeface="WenQuanYi Micro Hei"/>
                <a:cs typeface="WenQuanYi Micro Hei"/>
              </a:rPr>
              <a:t>Cancelamento de Matrícula de Estudantes Ingressantes:</a:t>
            </a:r>
          </a:p>
          <a:p>
            <a:pPr hangingPunct="0">
              <a:defRPr/>
            </a:pPr>
            <a:endParaRPr lang="pt-BR" sz="2400" dirty="0">
              <a:solidFill>
                <a:srgbClr val="555555"/>
              </a:solidFill>
              <a:latin typeface="Times New Roman" pitchFamily="18" charset="0"/>
              <a:ea typeface="WenQuanYi Micro Hei"/>
              <a:cs typeface="Times New Roman" pitchFamily="18" charset="0"/>
            </a:endParaRPr>
          </a:p>
          <a:p>
            <a:pPr hangingPunct="0">
              <a:defRPr/>
            </a:pPr>
            <a:endParaRPr lang="pt-BR" sz="2400" dirty="0">
              <a:solidFill>
                <a:srgbClr val="555555"/>
              </a:solidFill>
              <a:latin typeface="Times New Roman" pitchFamily="18" charset="0"/>
              <a:ea typeface="WenQuanYi Micro Hei"/>
              <a:cs typeface="Times New Roman" pitchFamily="18" charset="0"/>
            </a:endParaRPr>
          </a:p>
          <a:p>
            <a:pPr hangingPunct="0">
              <a:defRPr/>
            </a:pPr>
            <a:r>
              <a:rPr lang="pt-BR" sz="2400" dirty="0">
                <a:solidFill>
                  <a:srgbClr val="555555"/>
                </a:solidFill>
                <a:latin typeface="Times New Roman" pitchFamily="18" charset="0"/>
                <a:ea typeface="WenQuanYi Micro Hei"/>
                <a:cs typeface="Times New Roman" pitchFamily="18" charset="0"/>
              </a:rPr>
              <a:t>Para evitarem que sejam jubilados no início do curso, os alunos devem satisfazer ao requisito abaixo:</a:t>
            </a:r>
          </a:p>
          <a:p>
            <a:pPr hangingPunct="0">
              <a:defRPr/>
            </a:pPr>
            <a:endParaRPr lang="pt-BR" sz="2400" dirty="0">
              <a:solidFill>
                <a:srgbClr val="555555"/>
              </a:solidFill>
              <a:latin typeface="Times New Roman" pitchFamily="18" charset="0"/>
              <a:ea typeface="WenQuanYi Micro Hei"/>
              <a:cs typeface="Times New Roman" pitchFamily="18" charset="0"/>
            </a:endParaRPr>
          </a:p>
        </p:txBody>
      </p:sp>
      <p:grpSp>
        <p:nvGrpSpPr>
          <p:cNvPr id="1030" name="Diagrama 4"/>
          <p:cNvGrpSpPr>
            <a:grpSpLocks/>
          </p:cNvGrpSpPr>
          <p:nvPr/>
        </p:nvGrpSpPr>
        <p:grpSpPr bwMode="auto">
          <a:xfrm>
            <a:off x="719138" y="3348038"/>
            <a:ext cx="8281987" cy="1944687"/>
            <a:chOff x="719833" y="3347792"/>
            <a:chExt cx="5165325" cy="1944205"/>
          </a:xfrm>
        </p:grpSpPr>
        <p:sp>
          <p:nvSpPr>
            <p:cNvPr id="1031" name="Forma livre 5"/>
            <p:cNvSpPr>
              <a:spLocks noChangeArrowheads="1"/>
            </p:cNvSpPr>
            <p:nvPr/>
          </p:nvSpPr>
          <p:spPr bwMode="auto">
            <a:xfrm>
              <a:off x="719833" y="3347792"/>
              <a:ext cx="5165325" cy="926634"/>
            </a:xfrm>
            <a:custGeom>
              <a:avLst/>
              <a:gdLst>
                <a:gd name="T0" fmla="*/ 3812383 w 4536504"/>
                <a:gd name="T1" fmla="*/ 0 h 926639"/>
                <a:gd name="T2" fmla="*/ 7624766 w 4536504"/>
                <a:gd name="T3" fmla="*/ 463311 h 926639"/>
                <a:gd name="T4" fmla="*/ 3812383 w 4536504"/>
                <a:gd name="T5" fmla="*/ 926619 h 926639"/>
                <a:gd name="T6" fmla="*/ 0 w 4536504"/>
                <a:gd name="T7" fmla="*/ 463311 h 926639"/>
                <a:gd name="T8" fmla="*/ 0 w 4536504"/>
                <a:gd name="T9" fmla="*/ 154439 h 926639"/>
                <a:gd name="T10" fmla="*/ 76029 w 4536504"/>
                <a:gd name="T11" fmla="*/ 45235 h 926639"/>
                <a:gd name="T12" fmla="*/ 259581 w 4536504"/>
                <a:gd name="T13" fmla="*/ 0 h 926639"/>
                <a:gd name="T14" fmla="*/ 7365180 w 4536504"/>
                <a:gd name="T15" fmla="*/ 0 h 926639"/>
                <a:gd name="T16" fmla="*/ 7548729 w 4536504"/>
                <a:gd name="T17" fmla="*/ 45235 h 926639"/>
                <a:gd name="T18" fmla="*/ 7624766 w 4536504"/>
                <a:gd name="T19" fmla="*/ 154439 h 926639"/>
                <a:gd name="T20" fmla="*/ 7624766 w 4536504"/>
                <a:gd name="T21" fmla="*/ 772180 h 926639"/>
                <a:gd name="T22" fmla="*/ 7548729 w 4536504"/>
                <a:gd name="T23" fmla="*/ 881384 h 926639"/>
                <a:gd name="T24" fmla="*/ 7365180 w 4536504"/>
                <a:gd name="T25" fmla="*/ 926619 h 926639"/>
                <a:gd name="T26" fmla="*/ 259581 w 4536504"/>
                <a:gd name="T27" fmla="*/ 926619 h 926639"/>
                <a:gd name="T28" fmla="*/ 76029 w 4536504"/>
                <a:gd name="T29" fmla="*/ 881384 h 926639"/>
                <a:gd name="T30" fmla="*/ 0 w 4536504"/>
                <a:gd name="T31" fmla="*/ 772180 h 926639"/>
                <a:gd name="T32" fmla="*/ 0 w 4536504"/>
                <a:gd name="T33" fmla="*/ 154439 h 92663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36504"/>
                <a:gd name="T52" fmla="*/ 0 h 926639"/>
                <a:gd name="T53" fmla="*/ 4536504 w 4536504"/>
                <a:gd name="T54" fmla="*/ 926639 h 9266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36504" h="926639">
                  <a:moveTo>
                    <a:pt x="0" y="154443"/>
                  </a:moveTo>
                  <a:cubicBezTo>
                    <a:pt x="0" y="113482"/>
                    <a:pt x="16272" y="74199"/>
                    <a:pt x="45235" y="45235"/>
                  </a:cubicBezTo>
                  <a:cubicBezTo>
                    <a:pt x="74199" y="16271"/>
                    <a:pt x="113482" y="0"/>
                    <a:pt x="154443" y="0"/>
                  </a:cubicBezTo>
                  <a:lnTo>
                    <a:pt x="4382062" y="0"/>
                  </a:lnTo>
                  <a:cubicBezTo>
                    <a:pt x="4423022" y="0"/>
                    <a:pt x="4462306" y="16272"/>
                    <a:pt x="4491270" y="45235"/>
                  </a:cubicBezTo>
                  <a:cubicBezTo>
                    <a:pt x="4520234" y="74199"/>
                    <a:pt x="4536506" y="113482"/>
                    <a:pt x="4536506" y="154443"/>
                  </a:cubicBezTo>
                  <a:lnTo>
                    <a:pt x="4536506" y="772196"/>
                  </a:lnTo>
                  <a:cubicBezTo>
                    <a:pt x="4536506" y="813157"/>
                    <a:pt x="4520234" y="852440"/>
                    <a:pt x="4491270" y="881404"/>
                  </a:cubicBezTo>
                  <a:cubicBezTo>
                    <a:pt x="4462306" y="910368"/>
                    <a:pt x="4423022" y="926639"/>
                    <a:pt x="4382062" y="926639"/>
                  </a:cubicBezTo>
                  <a:lnTo>
                    <a:pt x="154443" y="926639"/>
                  </a:lnTo>
                  <a:cubicBezTo>
                    <a:pt x="113482" y="926639"/>
                    <a:pt x="74199" y="910367"/>
                    <a:pt x="45235" y="881404"/>
                  </a:cubicBezTo>
                  <a:cubicBezTo>
                    <a:pt x="16271" y="852440"/>
                    <a:pt x="0" y="813157"/>
                    <a:pt x="0" y="772196"/>
                  </a:cubicBezTo>
                  <a:lnTo>
                    <a:pt x="0" y="154443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round/>
              <a:headEnd/>
              <a:tailEnd/>
            </a:ln>
          </p:spPr>
          <p:txBody>
            <a:bodyPr lIns="136675" tIns="136675" rIns="136675" bIns="136675" anchor="ctr"/>
            <a:lstStyle/>
            <a:p>
              <a:pPr defTabSz="1066800">
                <a:lnSpc>
                  <a:spcPct val="90000"/>
                </a:lnSpc>
                <a:spcAft>
                  <a:spcPts val="1000"/>
                </a:spcAft>
              </a:pPr>
              <a:r>
                <a:rPr lang="pt-BR" sz="2400">
                  <a:solidFill>
                    <a:srgbClr val="555555"/>
                  </a:solidFill>
                  <a:latin typeface="Times New Roman" pitchFamily="18" charset="0"/>
                  <a:ea typeface="WenQuanYi Micro Hei"/>
                  <a:cs typeface="Times New Roman" pitchFamily="18" charset="0"/>
                </a:rPr>
                <a:t>Pelo menos uma disciplina  cursada  no semestre tem que ter:</a:t>
              </a:r>
              <a:endParaRPr lang="pt-BR" sz="2400">
                <a:solidFill>
                  <a:srgbClr val="FFFFFF"/>
                </a:solidFill>
                <a:ea typeface="WenQuanYi Micro Hei"/>
                <a:cs typeface="Times New Roman" pitchFamily="18" charset="0"/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719833" y="4365127"/>
              <a:ext cx="4536615" cy="926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36504"/>
                <a:gd name="f7" fmla="val 926639"/>
                <a:gd name="f8" fmla="val 154443"/>
                <a:gd name="f9" fmla="val 113482"/>
                <a:gd name="f10" fmla="val 16272"/>
                <a:gd name="f11" fmla="val 74199"/>
                <a:gd name="f12" fmla="val 45235"/>
                <a:gd name="f13" fmla="val 16271"/>
                <a:gd name="f14" fmla="val 4382061"/>
                <a:gd name="f15" fmla="val 4423022"/>
                <a:gd name="f16" fmla="val 4462305"/>
                <a:gd name="f17" fmla="val 4491269"/>
                <a:gd name="f18" fmla="val 4520233"/>
                <a:gd name="f19" fmla="val 772196"/>
                <a:gd name="f20" fmla="val 813157"/>
                <a:gd name="f21" fmla="val 4520232"/>
                <a:gd name="f22" fmla="val 852440"/>
                <a:gd name="f23" fmla="val 881404"/>
                <a:gd name="f24" fmla="val 910368"/>
                <a:gd name="f25" fmla="val 910367"/>
                <a:gd name="f26" fmla="+- 0 0 -90"/>
                <a:gd name="f27" fmla="*/ f3 1 4536504"/>
                <a:gd name="f28" fmla="*/ f4 1 926639"/>
                <a:gd name="f29" fmla="+- f7 0 f5"/>
                <a:gd name="f30" fmla="+- f6 0 f5"/>
                <a:gd name="f31" fmla="*/ f26 f0 1"/>
                <a:gd name="f32" fmla="*/ f30 1 4536504"/>
                <a:gd name="f33" fmla="*/ f29 1 926639"/>
                <a:gd name="f34" fmla="*/ 0 f30 1"/>
                <a:gd name="f35" fmla="*/ 154443 f29 1"/>
                <a:gd name="f36" fmla="*/ 45235 f30 1"/>
                <a:gd name="f37" fmla="*/ 45235 f29 1"/>
                <a:gd name="f38" fmla="*/ 154443 f30 1"/>
                <a:gd name="f39" fmla="*/ 0 f29 1"/>
                <a:gd name="f40" fmla="*/ 4382061 f30 1"/>
                <a:gd name="f41" fmla="*/ 4491269 f30 1"/>
                <a:gd name="f42" fmla="*/ 4536504 f30 1"/>
                <a:gd name="f43" fmla="*/ 772196 f29 1"/>
                <a:gd name="f44" fmla="*/ 881404 f29 1"/>
                <a:gd name="f45" fmla="*/ 926639 f29 1"/>
                <a:gd name="f46" fmla="*/ f31 1 f2"/>
                <a:gd name="f47" fmla="*/ f34 1 4536504"/>
                <a:gd name="f48" fmla="*/ f35 1 926639"/>
                <a:gd name="f49" fmla="*/ f36 1 4536504"/>
                <a:gd name="f50" fmla="*/ f37 1 926639"/>
                <a:gd name="f51" fmla="*/ f38 1 4536504"/>
                <a:gd name="f52" fmla="*/ f39 1 926639"/>
                <a:gd name="f53" fmla="*/ f40 1 4536504"/>
                <a:gd name="f54" fmla="*/ f41 1 4536504"/>
                <a:gd name="f55" fmla="*/ f42 1 4536504"/>
                <a:gd name="f56" fmla="*/ f43 1 926639"/>
                <a:gd name="f57" fmla="*/ f44 1 926639"/>
                <a:gd name="f58" fmla="*/ f45 1 926639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4536504" h="926639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16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5"/>
                    <a:pt x="f12" y="f23"/>
                  </a:cubicBezTo>
                  <a:cubicBezTo>
                    <a:pt x="f13" y="f22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CC99"/>
            </a:solidFill>
            <a:ln w="25402">
              <a:solidFill>
                <a:srgbClr val="FFFFFF"/>
              </a:solidFill>
              <a:prstDash val="solid"/>
              <a:round/>
            </a:ln>
          </p:spPr>
          <p:txBody>
            <a:bodyPr lIns="136675" tIns="136675" rIns="136675" bIns="136675" anchor="ctr"/>
            <a:lstStyle/>
            <a:p>
              <a:pPr algn="ctr" defTabSz="1066803" fontAlgn="auto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400" kern="0" dirty="0">
                  <a:solidFill>
                    <a:srgbClr val="FFFFFF"/>
                  </a:solidFill>
                  <a:latin typeface="Times New Roman" pitchFamily="18"/>
                  <a:ea typeface="WenQuanYi Micro Hei"/>
                  <a:cs typeface="Times New Roman" pitchFamily="18"/>
                </a:rPr>
                <a:t>Média      4,0</a:t>
              </a:r>
              <a:endParaRPr lang="pt-BR" sz="2400" kern="0" dirty="0">
                <a:solidFill>
                  <a:srgbClr val="FFFFFF"/>
                </a:solidFill>
                <a:latin typeface="Arial"/>
                <a:ea typeface="WenQuanYi Micro Hei"/>
                <a:cs typeface="WenQuanYi Micro Hei"/>
              </a:endParaRP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92613" y="4643438"/>
          <a:ext cx="352425" cy="423862"/>
        </p:xfrm>
        <a:graphic>
          <a:graphicData uri="http://schemas.openxmlformats.org/presentationml/2006/ole">
            <p:oleObj spid="_x0000_s1026" name="Equação" r:id="rId5" imgW="126720" imgH="1522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3280" y="336600"/>
            <a:ext cx="9069120" cy="126000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endParaRPr/>
          </a:p>
        </p:txBody>
      </p:sp>
      <p:pic>
        <p:nvPicPr>
          <p:cNvPr id="45" name="Picture 2"/>
          <p:cNvPicPr/>
          <p:nvPr/>
        </p:nvPicPr>
        <p:blipFill>
          <a:blip r:embed="rId3" cstate="print">
            <a:lum contrast="10000"/>
          </a:blip>
          <a:srcRect t="11054" b="7190"/>
          <a:stretch>
            <a:fillRect/>
          </a:stretch>
        </p:blipFill>
        <p:spPr>
          <a:xfrm>
            <a:off x="360360" y="324000"/>
            <a:ext cx="9432720" cy="6911640"/>
          </a:xfrm>
          <a:prstGeom prst="rect">
            <a:avLst/>
          </a:prstGeom>
          <a:ln w="9360"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1432080" y="360360"/>
            <a:ext cx="7407000" cy="147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3000"/>
              </a:lnSpc>
            </a:pPr>
            <a:r>
              <a:rPr lang="pt-BR" sz="4800" b="1">
                <a:solidFill>
                  <a:srgbClr val="558ED5"/>
                </a:solidFill>
                <a:latin typeface="Arial"/>
                <a:ea typeface="WenQuanYi Micro Hei"/>
              </a:rPr>
              <a:t>Tutoria – IF/UFF</a:t>
            </a:r>
            <a:endParaRPr/>
          </a:p>
        </p:txBody>
      </p:sp>
      <p:sp>
        <p:nvSpPr>
          <p:cNvPr id="47" name="CustomShape 3"/>
          <p:cNvSpPr/>
          <p:nvPr/>
        </p:nvSpPr>
        <p:spPr>
          <a:xfrm>
            <a:off x="1224000" y="1476360"/>
            <a:ext cx="7407000" cy="17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endParaRPr dirty="0"/>
          </a:p>
          <a:p>
            <a:pPr>
              <a:lnSpc>
                <a:spcPct val="93000"/>
              </a:lnSpc>
            </a:pPr>
            <a:r>
              <a:rPr lang="pt-BR" sz="2400" b="1" dirty="0">
                <a:solidFill>
                  <a:srgbClr val="320E04"/>
                </a:solidFill>
                <a:latin typeface="Comic Sans MS"/>
                <a:ea typeface="ＭＳ Ｐゴシック"/>
              </a:rPr>
              <a:t>Tutores: David, </a:t>
            </a:r>
            <a:r>
              <a:rPr lang="pt-BR" sz="2400" b="1" dirty="0" smtClean="0">
                <a:solidFill>
                  <a:srgbClr val="320E04"/>
                </a:solidFill>
                <a:latin typeface="Comic Sans MS"/>
                <a:ea typeface="ＭＳ Ｐゴシック"/>
              </a:rPr>
              <a:t>Guilherme </a:t>
            </a:r>
            <a:r>
              <a:rPr lang="pt-BR" sz="2400" b="1" dirty="0">
                <a:solidFill>
                  <a:srgbClr val="320E04"/>
                </a:solidFill>
                <a:latin typeface="Comic Sans MS"/>
                <a:ea typeface="ＭＳ Ｐゴシック"/>
              </a:rPr>
              <a:t>e </a:t>
            </a:r>
            <a:r>
              <a:rPr lang="pt-BR" sz="2400" b="1" dirty="0" err="1">
                <a:solidFill>
                  <a:srgbClr val="320E04"/>
                </a:solidFill>
                <a:latin typeface="Comic Sans MS"/>
                <a:ea typeface="ＭＳ Ｐゴシック"/>
              </a:rPr>
              <a:t>Jeannie</a:t>
            </a:r>
            <a:r>
              <a:rPr lang="pt-BR" sz="3200" dirty="0">
                <a:solidFill>
                  <a:srgbClr val="320E04"/>
                </a:solidFill>
                <a:latin typeface="Arial"/>
                <a:ea typeface="ＭＳ Ｐゴシック"/>
              </a:rPr>
              <a:t>
</a:t>
            </a:r>
            <a:endParaRPr dirty="0"/>
          </a:p>
        </p:txBody>
      </p:sp>
      <p:sp>
        <p:nvSpPr>
          <p:cNvPr id="48" name="CustomShape 4"/>
          <p:cNvSpPr/>
          <p:nvPr/>
        </p:nvSpPr>
        <p:spPr>
          <a:xfrm>
            <a:off x="1368360" y="3780000"/>
            <a:ext cx="7499160" cy="64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sp>
        <p:nvSpPr>
          <p:cNvPr id="49" name="CustomShape 5"/>
          <p:cNvSpPr/>
          <p:nvPr/>
        </p:nvSpPr>
        <p:spPr>
          <a:xfrm>
            <a:off x="1295280" y="5435640"/>
            <a:ext cx="7489440" cy="8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>
                <a:solidFill>
                  <a:srgbClr val="C00000"/>
                </a:solidFill>
                <a:latin typeface="Comic Sans MS"/>
                <a:ea typeface="ＭＳ Ｐゴシック"/>
              </a:rPr>
              <a:t> </a:t>
            </a:r>
            <a:r>
              <a:rPr lang="pt-BR" sz="2500">
                <a:solidFill>
                  <a:srgbClr val="C00000"/>
                </a:solidFill>
                <a:latin typeface="Comic Sans MS"/>
                <a:ea typeface="ＭＳ Ｐゴシック"/>
              </a:rPr>
              <a:t>Trabalho complementar aos dos monitores das disciplinas (focados em dúvidas de listas de exercícios).</a:t>
            </a:r>
            <a:endParaRPr/>
          </a:p>
        </p:txBody>
      </p:sp>
      <p:sp>
        <p:nvSpPr>
          <p:cNvPr id="50" name="CustomShape 6"/>
          <p:cNvSpPr/>
          <p:nvPr/>
        </p:nvSpPr>
        <p:spPr>
          <a:xfrm>
            <a:off x="1440000" y="2700360"/>
            <a:ext cx="5832000" cy="88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00">
                <a:solidFill>
                  <a:srgbClr val="C00000"/>
                </a:solidFill>
                <a:latin typeface="Comic Sans MS"/>
                <a:ea typeface="ＭＳ Ｐゴシック"/>
              </a:rPr>
              <a:t>*</a:t>
            </a:r>
            <a:r>
              <a:rPr lang="pt-BR" sz="2600">
                <a:solidFill>
                  <a:srgbClr val="000000"/>
                </a:solidFill>
                <a:latin typeface="Comic Sans MS"/>
                <a:ea typeface="ＭＳ Ｐゴシック"/>
              </a:rPr>
              <a:t> Apoio personalizado aos calouros;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1" name="CustomShape 7"/>
          <p:cNvSpPr/>
          <p:nvPr/>
        </p:nvSpPr>
        <p:spPr>
          <a:xfrm>
            <a:off x="1440000" y="3419640"/>
            <a:ext cx="7561080" cy="45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600">
                <a:solidFill>
                  <a:srgbClr val="C00000"/>
                </a:solidFill>
                <a:latin typeface="Comic Sans MS"/>
                <a:ea typeface="ＭＳ Ｐゴシック"/>
              </a:rPr>
              <a:t>*</a:t>
            </a:r>
            <a:r>
              <a:rPr lang="pt-BR" sz="2600">
                <a:solidFill>
                  <a:srgbClr val="000000"/>
                </a:solidFill>
                <a:latin typeface="Comic Sans MS"/>
                <a:ea typeface="ＭＳ Ｐゴシック"/>
              </a:rPr>
              <a:t> Dúvidas gerais nos conteúdos das disciplinas;</a:t>
            </a:r>
            <a:endParaRPr/>
          </a:p>
        </p:txBody>
      </p:sp>
      <p:sp>
        <p:nvSpPr>
          <p:cNvPr id="52" name="CustomShape 8"/>
          <p:cNvSpPr/>
          <p:nvPr/>
        </p:nvSpPr>
        <p:spPr>
          <a:xfrm>
            <a:off x="1440000" y="3995640"/>
            <a:ext cx="7416360" cy="82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600">
                <a:solidFill>
                  <a:srgbClr val="C00000"/>
                </a:solidFill>
                <a:latin typeface="Comic Sans MS"/>
                <a:ea typeface="ＭＳ Ｐゴシック"/>
              </a:rPr>
              <a:t>*</a:t>
            </a:r>
            <a:r>
              <a:rPr lang="pt-BR" sz="2600">
                <a:solidFill>
                  <a:srgbClr val="000000"/>
                </a:solidFill>
                <a:latin typeface="Comic Sans MS"/>
                <a:ea typeface="ＭＳ Ｐゴシック"/>
              </a:rPr>
              <a:t> Orientação sobre atividades extra-curriculares (seminários, iniciação científica etc.).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/>
          <p:nvPr/>
        </p:nvPicPr>
        <p:blipFill>
          <a:blip r:embed="rId2" cstate="print">
            <a:lum contrast="10000"/>
          </a:blip>
          <a:srcRect t="11054" b="7190"/>
          <a:stretch>
            <a:fillRect/>
          </a:stretch>
        </p:blipFill>
        <p:spPr>
          <a:xfrm>
            <a:off x="360000" y="360000"/>
            <a:ext cx="9432720" cy="6911640"/>
          </a:xfrm>
          <a:prstGeom prst="rect">
            <a:avLst/>
          </a:prstGeom>
          <a:ln w="9360"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n-GB" sz="3200" b="1">
                <a:solidFill>
                  <a:srgbClr val="000000"/>
                </a:solidFill>
                <a:latin typeface="Arial"/>
                <a:ea typeface="WenQuanYi Micro Hei"/>
              </a:rPr>
              <a:t>David</a:t>
            </a:r>
            <a:endParaRPr/>
          </a:p>
          <a:p>
            <a:pPr algn="ctr"/>
            <a:r>
              <a:rPr lang="en-GB" sz="3200" b="1">
                <a:solidFill>
                  <a:srgbClr val="000000"/>
                </a:solidFill>
                <a:latin typeface="Arial"/>
                <a:ea typeface="WenQuanYi Micro Hei"/>
              </a:rPr>
              <a:t>dmockli@if.uff.br</a:t>
            </a:r>
            <a:endParaRPr/>
          </a:p>
          <a:p>
            <a:pPr algn="ctr"/>
            <a:r>
              <a:rPr lang="en-GB" sz="3200" b="1">
                <a:solidFill>
                  <a:srgbClr val="000000"/>
                </a:solidFill>
                <a:latin typeface="Arial"/>
                <a:ea typeface="WenQuanYi Micro Hei"/>
              </a:rPr>
              <a:t>sala: A4-04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432080" y="360360"/>
            <a:ext cx="7407000" cy="147132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CustomShape 3"/>
          <p:cNvSpPr/>
          <p:nvPr/>
        </p:nvSpPr>
        <p:spPr>
          <a:xfrm>
            <a:off x="1151880" y="5724053"/>
            <a:ext cx="4811040" cy="12776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2600" b="1" dirty="0">
                <a:solidFill>
                  <a:srgbClr val="3333CC"/>
                </a:solidFill>
                <a:latin typeface="Arial"/>
                <a:ea typeface="WenQuanYi Micro Hei"/>
              </a:rPr>
              <a:t>Página no </a:t>
            </a:r>
            <a:r>
              <a:rPr lang="pt-BR" sz="2600" b="1" dirty="0" err="1">
                <a:solidFill>
                  <a:srgbClr val="3333CC"/>
                </a:solidFill>
                <a:latin typeface="Arial"/>
                <a:ea typeface="WenQuanYi Micro Hei"/>
              </a:rPr>
              <a:t>Facebook</a:t>
            </a:r>
            <a:r>
              <a:rPr lang="pt-BR" sz="2600" b="1" dirty="0">
                <a:solidFill>
                  <a:srgbClr val="3333CC"/>
                </a:solidFill>
                <a:latin typeface="Arial"/>
                <a:ea typeface="WenQuanYi Micro Hei"/>
              </a:rPr>
              <a:t>: </a:t>
            </a:r>
            <a:r>
              <a:rPr lang="pt-BR" sz="2600" b="1" dirty="0">
                <a:solidFill>
                  <a:srgbClr val="000000"/>
                </a:solidFill>
                <a:latin typeface="Arial"/>
                <a:ea typeface="WenQuanYi Micro Hei"/>
              </a:rPr>
              <a:t>
</a:t>
            </a:r>
            <a:r>
              <a:rPr lang="pt-BR" sz="2600" b="1" u="sng" dirty="0">
                <a:solidFill>
                  <a:srgbClr val="7030A0"/>
                </a:solidFill>
                <a:latin typeface="Arial"/>
                <a:ea typeface="WenQuanYi Micro Hei"/>
              </a:rPr>
              <a:t>https://www.facebook.com/groups/tutoria.fis20142/</a:t>
            </a:r>
            <a:endParaRPr dirty="0"/>
          </a:p>
        </p:txBody>
      </p:sp>
      <p:sp>
        <p:nvSpPr>
          <p:cNvPr id="57" name="TextShape 4"/>
          <p:cNvSpPr txBox="1"/>
          <p:nvPr/>
        </p:nvSpPr>
        <p:spPr>
          <a:xfrm>
            <a:off x="2520000" y="432000"/>
            <a:ext cx="4824000" cy="1044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6600" b="1"/>
              <a:t>Contato dos Tutores</a:t>
            </a:r>
            <a:endParaRPr/>
          </a:p>
        </p:txBody>
      </p:sp>
      <p:sp>
        <p:nvSpPr>
          <p:cNvPr id="58" name="TextShape 5"/>
          <p:cNvSpPr txBox="1"/>
          <p:nvPr/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n-GB" sz="3200" b="1">
                <a:solidFill>
                  <a:srgbClr val="000000"/>
                </a:solidFill>
                <a:latin typeface="Arial"/>
                <a:ea typeface="WenQuanYi Micro Hei"/>
              </a:rPr>
              <a:t>Jeannie</a:t>
            </a:r>
            <a:endParaRPr/>
          </a:p>
          <a:p>
            <a:pPr algn="ctr"/>
            <a:r>
              <a:rPr lang="en-GB" sz="3200" b="1" u="sng">
                <a:solidFill>
                  <a:srgbClr val="000000"/>
                </a:solidFill>
                <a:latin typeface="Arial"/>
                <a:ea typeface="WenQuanYi Micro Hei"/>
                <a:hlinkClick r:id="rId3"/>
              </a:rPr>
              <a:t>jeannie@if.uff.br</a:t>
            </a:r>
            <a:endParaRPr/>
          </a:p>
          <a:p>
            <a:pPr algn="ctr"/>
            <a:r>
              <a:rPr lang="en-GB" sz="3200" b="1">
                <a:solidFill>
                  <a:srgbClr val="000000"/>
                </a:solidFill>
                <a:latin typeface="Arial"/>
                <a:ea typeface="WenQuanYi Micro Hei"/>
              </a:rPr>
              <a:t>sala: A4-11</a:t>
            </a:r>
            <a:endParaRPr/>
          </a:p>
        </p:txBody>
      </p:sp>
      <p:sp>
        <p:nvSpPr>
          <p:cNvPr id="60" name="TextShape 7"/>
          <p:cNvSpPr txBox="1"/>
          <p:nvPr/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pt-BR" sz="3200" b="1" dirty="0" smtClean="0">
                <a:solidFill>
                  <a:srgbClr val="000000"/>
                </a:solidFill>
                <a:latin typeface="Arial"/>
                <a:ea typeface="WenQuanYi Micro Hei"/>
              </a:rPr>
              <a:t>Guilherme</a:t>
            </a:r>
            <a:endParaRPr dirty="0"/>
          </a:p>
          <a:p>
            <a:pPr algn="ctr"/>
            <a:r>
              <a:rPr lang="pt-BR" sz="3200" dirty="0" smtClean="0">
                <a:hlinkClick r:id="rId4"/>
              </a:rPr>
              <a:t>gsadovski@if.uff.br </a:t>
            </a:r>
            <a:endParaRPr lang="pt-BR" sz="3200" dirty="0" smtClean="0"/>
          </a:p>
          <a:p>
            <a:pPr algn="ctr"/>
            <a:r>
              <a:rPr lang="en-GB" sz="3200" b="1" dirty="0" err="1" smtClean="0">
                <a:solidFill>
                  <a:srgbClr val="000000"/>
                </a:solidFill>
                <a:latin typeface="Arial"/>
                <a:ea typeface="WenQuanYi Micro Hei"/>
              </a:rPr>
              <a:t>sala</a:t>
            </a:r>
            <a:r>
              <a:rPr lang="en-GB" sz="3200" b="1" dirty="0" smtClean="0">
                <a:solidFill>
                  <a:srgbClr val="000000"/>
                </a:solidFill>
                <a:latin typeface="Arial"/>
                <a:ea typeface="WenQuanYi Micro Hei"/>
              </a:rPr>
              <a:t>: A3-22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uIF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165</Words>
  <Application>Microsoft Office PowerPoint</Application>
  <PresentationFormat>Personalizar</PresentationFormat>
  <Paragraphs>45</Paragraphs>
  <Slides>10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GraduIF</vt:lpstr>
      <vt:lpstr>Tema do Office</vt:lpstr>
      <vt:lpstr>Equação</vt:lpstr>
      <vt:lpstr>Slide 1</vt:lpstr>
      <vt:lpstr>Slide 2</vt:lpstr>
      <vt:lpstr>Slide 3</vt:lpstr>
      <vt:lpstr>Slide 4</vt:lpstr>
      <vt:lpstr>Slide 5</vt:lpstr>
      <vt:lpstr>Fluxograma Licenciatura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Wallace</dc:creator>
  <cp:lastModifiedBy>Wallace</cp:lastModifiedBy>
  <cp:revision>120</cp:revision>
  <cp:lastPrinted>1601-01-01T00:00:00Z</cp:lastPrinted>
  <dcterms:created xsi:type="dcterms:W3CDTF">2012-11-19T23:32:22Z</dcterms:created>
  <dcterms:modified xsi:type="dcterms:W3CDTF">2015-03-11T20:50:08Z</dcterms:modified>
</cp:coreProperties>
</file>